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270" r:id="rId2"/>
    <p:sldId id="324" r:id="rId3"/>
    <p:sldId id="277" r:id="rId4"/>
    <p:sldId id="307" r:id="rId5"/>
    <p:sldId id="335" r:id="rId6"/>
    <p:sldId id="279" r:id="rId7"/>
    <p:sldId id="323" r:id="rId8"/>
    <p:sldId id="281" r:id="rId9"/>
    <p:sldId id="280" r:id="rId10"/>
    <p:sldId id="282" r:id="rId11"/>
    <p:sldId id="284" r:id="rId12"/>
    <p:sldId id="341" r:id="rId13"/>
    <p:sldId id="340" r:id="rId14"/>
    <p:sldId id="287" r:id="rId15"/>
    <p:sldId id="286" r:id="rId16"/>
    <p:sldId id="292" r:id="rId17"/>
    <p:sldId id="289" r:id="rId18"/>
    <p:sldId id="288" r:id="rId19"/>
    <p:sldId id="294" r:id="rId20"/>
    <p:sldId id="295" r:id="rId21"/>
    <p:sldId id="296" r:id="rId22"/>
    <p:sldId id="297" r:id="rId23"/>
    <p:sldId id="298" r:id="rId24"/>
    <p:sldId id="300" r:id="rId25"/>
    <p:sldId id="299" r:id="rId26"/>
    <p:sldId id="342" r:id="rId27"/>
    <p:sldId id="283" r:id="rId28"/>
    <p:sldId id="285" r:id="rId29"/>
    <p:sldId id="308" r:id="rId30"/>
    <p:sldId id="309" r:id="rId31"/>
    <p:sldId id="310" r:id="rId32"/>
    <p:sldId id="311" r:id="rId33"/>
    <p:sldId id="312" r:id="rId34"/>
    <p:sldId id="313" r:id="rId35"/>
    <p:sldId id="266" r:id="rId36"/>
    <p:sldId id="319" r:id="rId37"/>
    <p:sldId id="320" r:id="rId38"/>
    <p:sldId id="290" r:id="rId39"/>
    <p:sldId id="291" r:id="rId40"/>
    <p:sldId id="327" r:id="rId41"/>
    <p:sldId id="336" r:id="rId42"/>
    <p:sldId id="337" r:id="rId43"/>
    <p:sldId id="338" r:id="rId44"/>
    <p:sldId id="339" r:id="rId45"/>
    <p:sldId id="328" r:id="rId46"/>
    <p:sldId id="329" r:id="rId47"/>
    <p:sldId id="330" r:id="rId48"/>
    <p:sldId id="331" r:id="rId49"/>
    <p:sldId id="293" r:id="rId50"/>
    <p:sldId id="332" r:id="rId51"/>
    <p:sldId id="333" r:id="rId52"/>
    <p:sldId id="321" r:id="rId53"/>
    <p:sldId id="322" r:id="rId54"/>
    <p:sldId id="334" r:id="rId55"/>
    <p:sldId id="303" r:id="rId56"/>
    <p:sldId id="301" r:id="rId57"/>
    <p:sldId id="302" r:id="rId58"/>
    <p:sldId id="304" r:id="rId59"/>
    <p:sldId id="305" r:id="rId60"/>
    <p:sldId id="316" r:id="rId61"/>
    <p:sldId id="275" r:id="rId62"/>
    <p:sldId id="265" r:id="rId63"/>
    <p:sldId id="271" r:id="rId64"/>
    <p:sldId id="272" r:id="rId65"/>
    <p:sldId id="273" r:id="rId66"/>
    <p:sldId id="258" r:id="rId67"/>
    <p:sldId id="262" r:id="rId68"/>
    <p:sldId id="259" r:id="rId69"/>
    <p:sldId id="318" r:id="rId70"/>
    <p:sldId id="263" r:id="rId71"/>
    <p:sldId id="317" r:id="rId72"/>
    <p:sldId id="264" r:id="rId73"/>
    <p:sldId id="260" r:id="rId74"/>
    <p:sldId id="269" r:id="rId75"/>
    <p:sldId id="274" r:id="rId76"/>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Default Section" id="{33546502-06C4-4FDD-96CA-EC45CE25FDFE}">
          <p14:sldIdLst>
            <p14:sldId id="270"/>
            <p14:sldId id="324"/>
            <p14:sldId id="277"/>
            <p14:sldId id="307"/>
          </p14:sldIdLst>
        </p14:section>
        <p14:section name="Practical information" id="{7B73E966-9946-4680-87B9-E828618E5EB0}">
          <p14:sldIdLst>
            <p14:sldId id="335"/>
            <p14:sldId id="279"/>
            <p14:sldId id="323"/>
          </p14:sldIdLst>
        </p14:section>
        <p14:section name="Apache Spark: what's the buzz" id="{03CC6FC7-8CDA-4657-B2EC-A09AFD4ED0E5}">
          <p14:sldIdLst>
            <p14:sldId id="281"/>
            <p14:sldId id="280"/>
            <p14:sldId id="282"/>
            <p14:sldId id="284"/>
            <p14:sldId id="341"/>
            <p14:sldId id="340"/>
          </p14:sldIdLst>
        </p14:section>
        <p14:section name="Spark usage examples" id="{2808697D-BA35-41E7-9A9C-623EB4D58613}">
          <p14:sldIdLst>
            <p14:sldId id="287"/>
            <p14:sldId id="286"/>
            <p14:sldId id="292"/>
            <p14:sldId id="289"/>
            <p14:sldId id="288"/>
          </p14:sldIdLst>
        </p14:section>
        <p14:section name="Spark on databricks" id="{696F6182-C0C3-4418-99ED-A9A0A74ED923}">
          <p14:sldIdLst>
            <p14:sldId id="294"/>
            <p14:sldId id="295"/>
            <p14:sldId id="296"/>
            <p14:sldId id="297"/>
            <p14:sldId id="298"/>
            <p14:sldId id="300"/>
            <p14:sldId id="299"/>
          </p14:sldIdLst>
        </p14:section>
        <p14:section name="Spark origins" id="{567627D3-2C6C-4167-8ED1-404C26AE4A63}">
          <p14:sldIdLst>
            <p14:sldId id="342"/>
            <p14:sldId id="283"/>
            <p14:sldId id="285"/>
          </p14:sldIdLst>
        </p14:section>
        <p14:section name="Spark components" id="{17FD8F43-D6BD-40F2-B7C6-67458843BFE0}">
          <p14:sldIdLst>
            <p14:sldId id="308"/>
            <p14:sldId id="309"/>
            <p14:sldId id="310"/>
            <p14:sldId id="311"/>
            <p14:sldId id="312"/>
            <p14:sldId id="313"/>
            <p14:sldId id="266"/>
            <p14:sldId id="319"/>
            <p14:sldId id="320"/>
          </p14:sldIdLst>
        </p14:section>
        <p14:section name="Spark architecture" id="{D97E4908-491F-49B8-AE25-07D4AA63E928}">
          <p14:sldIdLst>
            <p14:sldId id="290"/>
            <p14:sldId id="291"/>
            <p14:sldId id="327"/>
            <p14:sldId id="336"/>
            <p14:sldId id="337"/>
            <p14:sldId id="338"/>
            <p14:sldId id="339"/>
            <p14:sldId id="328"/>
            <p14:sldId id="329"/>
            <p14:sldId id="330"/>
            <p14:sldId id="331"/>
            <p14:sldId id="293"/>
            <p14:sldId id="332"/>
            <p14:sldId id="333"/>
            <p14:sldId id="321"/>
            <p14:sldId id="322"/>
          </p14:sldIdLst>
        </p14:section>
        <p14:section name="Spark design principles" id="{876D2D88-3725-488C-9CCE-D1579DA6B39F}">
          <p14:sldIdLst>
            <p14:sldId id="334"/>
          </p14:sldIdLst>
        </p14:section>
        <p14:section name="Read and write data from databricks" id="{3841A885-D8DE-40BF-98BF-BD216EBE4F12}">
          <p14:sldIdLst>
            <p14:sldId id="303"/>
            <p14:sldId id="301"/>
            <p14:sldId id="302"/>
            <p14:sldId id="304"/>
            <p14:sldId id="305"/>
          </p14:sldIdLst>
        </p14:section>
        <p14:section name="template slides" id="{AE5B675C-819A-4644-B941-F682253DD960}">
          <p14:sldIdLst>
            <p14:sldId id="316"/>
            <p14:sldId id="275"/>
            <p14:sldId id="265"/>
            <p14:sldId id="271"/>
            <p14:sldId id="272"/>
            <p14:sldId id="273"/>
            <p14:sldId id="258"/>
            <p14:sldId id="262"/>
            <p14:sldId id="259"/>
            <p14:sldId id="318"/>
            <p14:sldId id="263"/>
            <p14:sldId id="317"/>
            <p14:sldId id="264"/>
            <p14:sldId id="260"/>
            <p14:sldId id="269"/>
            <p14:sldId id="27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67A"/>
    <a:srgbClr val="9999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snapToObjects="1">
      <p:cViewPr varScale="1">
        <p:scale>
          <a:sx n="160" d="100"/>
          <a:sy n="160" d="100"/>
        </p:scale>
        <p:origin x="162" y="17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18153E2-5A23-9C4B-ABFD-85C34EE68D2E}" type="datetime1">
              <a:rPr lang="nl-NL"/>
              <a:pPr>
                <a:defRPr/>
              </a:pPr>
              <a:t>30-10-2020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95A4000-AB18-BA45-8B08-03F3A0050F12}" type="slidenum">
              <a:rPr lang="nl-NL"/>
              <a:pPr>
                <a:defRPr/>
              </a:pPr>
              <a:t>‹#›</a:t>
            </a:fld>
            <a:endParaRPr lang="nl-NL"/>
          </a:p>
        </p:txBody>
      </p:sp>
    </p:spTree>
    <p:extLst>
      <p:ext uri="{BB962C8B-B14F-4D97-AF65-F5344CB8AC3E}">
        <p14:creationId xmlns:p14="http://schemas.microsoft.com/office/powerpoint/2010/main" val="1890800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3178DF84-B348-DA4D-9998-A76BB457FE31}" type="datetime1">
              <a:rPr lang="nl-NL"/>
              <a:pPr>
                <a:defRPr/>
              </a:pPr>
              <a:t>30-10-2020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BF9849F0-B82A-A442-AB4B-EDB93AD1F2DC}" type="slidenum">
              <a:rPr lang="nl-NL"/>
              <a:pPr>
                <a:defRPr/>
              </a:pPr>
              <a:t>‹#›</a:t>
            </a:fld>
            <a:endParaRPr lang="nl-NL"/>
          </a:p>
        </p:txBody>
      </p:sp>
    </p:spTree>
    <p:extLst>
      <p:ext uri="{BB962C8B-B14F-4D97-AF65-F5344CB8AC3E}">
        <p14:creationId xmlns:p14="http://schemas.microsoft.com/office/powerpoint/2010/main" val="2409026874"/>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13</a:t>
            </a:fld>
            <a:endParaRPr lang="nl-NL"/>
          </a:p>
        </p:txBody>
      </p:sp>
    </p:spTree>
    <p:extLst>
      <p:ext uri="{BB962C8B-B14F-4D97-AF65-F5344CB8AC3E}">
        <p14:creationId xmlns:p14="http://schemas.microsoft.com/office/powerpoint/2010/main" val="4188741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25</a:t>
            </a:fld>
            <a:endParaRPr lang="nl-NL"/>
          </a:p>
        </p:txBody>
      </p:sp>
    </p:spTree>
    <p:extLst>
      <p:ext uri="{BB962C8B-B14F-4D97-AF65-F5344CB8AC3E}">
        <p14:creationId xmlns:p14="http://schemas.microsoft.com/office/powerpoint/2010/main" val="1225996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27</a:t>
            </a:fld>
            <a:endParaRPr lang="nl-NL"/>
          </a:p>
        </p:txBody>
      </p:sp>
    </p:spTree>
    <p:extLst>
      <p:ext uri="{BB962C8B-B14F-4D97-AF65-F5344CB8AC3E}">
        <p14:creationId xmlns:p14="http://schemas.microsoft.com/office/powerpoint/2010/main" val="331065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28</a:t>
            </a:fld>
            <a:endParaRPr lang="nl-NL"/>
          </a:p>
        </p:txBody>
      </p:sp>
    </p:spTree>
    <p:extLst>
      <p:ext uri="{BB962C8B-B14F-4D97-AF65-F5344CB8AC3E}">
        <p14:creationId xmlns:p14="http://schemas.microsoft.com/office/powerpoint/2010/main" val="347891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p</a:t>
            </a:r>
            <a:r>
              <a:rPr lang="en-NL" dirty="0"/>
              <a:t>ark SQL offers and OLAP </a:t>
            </a:r>
            <a:r>
              <a:rPr lang="en-NL" dirty="0" err="1"/>
              <a:t>sql</a:t>
            </a:r>
            <a:r>
              <a:rPr lang="en-NL" dirty="0"/>
              <a:t> language to process data in spark. Translates to the same code that the </a:t>
            </a:r>
            <a:r>
              <a:rPr lang="en-NL" dirty="0" err="1"/>
              <a:t>dataframe</a:t>
            </a:r>
            <a:r>
              <a:rPr lang="en-NL" dirty="0"/>
              <a:t> API translates to. So the two APIs are interchangeable and SQL can be used whenever. Useful to port hive queries to spark.</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30</a:t>
            </a:fld>
            <a:endParaRPr lang="nl-NL"/>
          </a:p>
        </p:txBody>
      </p:sp>
    </p:spTree>
    <p:extLst>
      <p:ext uri="{BB962C8B-B14F-4D97-AF65-F5344CB8AC3E}">
        <p14:creationId xmlns:p14="http://schemas.microsoft.com/office/powerpoint/2010/main" val="24954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31</a:t>
            </a:fld>
            <a:endParaRPr lang="nl-NL"/>
          </a:p>
        </p:txBody>
      </p:sp>
    </p:spTree>
    <p:extLst>
      <p:ext uri="{BB962C8B-B14F-4D97-AF65-F5344CB8AC3E}">
        <p14:creationId xmlns:p14="http://schemas.microsoft.com/office/powerpoint/2010/main" val="393245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32</a:t>
            </a:fld>
            <a:endParaRPr lang="nl-NL"/>
          </a:p>
        </p:txBody>
      </p:sp>
    </p:spTree>
    <p:extLst>
      <p:ext uri="{BB962C8B-B14F-4D97-AF65-F5344CB8AC3E}">
        <p14:creationId xmlns:p14="http://schemas.microsoft.com/office/powerpoint/2010/main" val="1404271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33</a:t>
            </a:fld>
            <a:endParaRPr lang="nl-NL"/>
          </a:p>
        </p:txBody>
      </p:sp>
    </p:spTree>
    <p:extLst>
      <p:ext uri="{BB962C8B-B14F-4D97-AF65-F5344CB8AC3E}">
        <p14:creationId xmlns:p14="http://schemas.microsoft.com/office/powerpoint/2010/main" val="387842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34</a:t>
            </a:fld>
            <a:endParaRPr lang="nl-NL"/>
          </a:p>
        </p:txBody>
      </p:sp>
    </p:spTree>
    <p:extLst>
      <p:ext uri="{BB962C8B-B14F-4D97-AF65-F5344CB8AC3E}">
        <p14:creationId xmlns:p14="http://schemas.microsoft.com/office/powerpoint/2010/main" val="288777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35</a:t>
            </a:fld>
            <a:endParaRPr lang="nl-NL"/>
          </a:p>
        </p:txBody>
      </p:sp>
    </p:spTree>
    <p:extLst>
      <p:ext uri="{BB962C8B-B14F-4D97-AF65-F5344CB8AC3E}">
        <p14:creationId xmlns:p14="http://schemas.microsoft.com/office/powerpoint/2010/main" val="3364654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36</a:t>
            </a:fld>
            <a:endParaRPr lang="nl-NL"/>
          </a:p>
        </p:txBody>
      </p:sp>
    </p:spTree>
    <p:extLst>
      <p:ext uri="{BB962C8B-B14F-4D97-AF65-F5344CB8AC3E}">
        <p14:creationId xmlns:p14="http://schemas.microsoft.com/office/powerpoint/2010/main" val="646131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r>
              <a:rPr lang="en-GB" dirty="0"/>
              <a:t> Also when to use spark for development of a model depends on the cases and the type of model. If developing model locally in python, writing code in agreement with scikit-learn API will help if that code needs to be migrated to </a:t>
            </a:r>
            <a:r>
              <a:rPr lang="en-GB" dirty="0" err="1"/>
              <a:t>pyspark</a:t>
            </a:r>
            <a:r>
              <a:rPr lang="en-GB" dirty="0"/>
              <a:t> later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15</a:t>
            </a:fld>
            <a:endParaRPr lang="nl-NL"/>
          </a:p>
        </p:txBody>
      </p:sp>
    </p:spTree>
    <p:extLst>
      <p:ext uri="{BB962C8B-B14F-4D97-AF65-F5344CB8AC3E}">
        <p14:creationId xmlns:p14="http://schemas.microsoft.com/office/powerpoint/2010/main" val="135400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37</a:t>
            </a:fld>
            <a:endParaRPr lang="nl-NL"/>
          </a:p>
        </p:txBody>
      </p:sp>
    </p:spTree>
    <p:extLst>
      <p:ext uri="{BB962C8B-B14F-4D97-AF65-F5344CB8AC3E}">
        <p14:creationId xmlns:p14="http://schemas.microsoft.com/office/powerpoint/2010/main" val="3034103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39</a:t>
            </a:fld>
            <a:endParaRPr lang="nl-NL"/>
          </a:p>
        </p:txBody>
      </p:sp>
    </p:spTree>
    <p:extLst>
      <p:ext uri="{BB962C8B-B14F-4D97-AF65-F5344CB8AC3E}">
        <p14:creationId xmlns:p14="http://schemas.microsoft.com/office/powerpoint/2010/main" val="371977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40</a:t>
            </a:fld>
            <a:endParaRPr lang="nl-NL"/>
          </a:p>
        </p:txBody>
      </p:sp>
    </p:spTree>
    <p:extLst>
      <p:ext uri="{BB962C8B-B14F-4D97-AF65-F5344CB8AC3E}">
        <p14:creationId xmlns:p14="http://schemas.microsoft.com/office/powerpoint/2010/main" val="1743398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41</a:t>
            </a:fld>
            <a:endParaRPr lang="nl-NL"/>
          </a:p>
        </p:txBody>
      </p:sp>
    </p:spTree>
    <p:extLst>
      <p:ext uri="{BB962C8B-B14F-4D97-AF65-F5344CB8AC3E}">
        <p14:creationId xmlns:p14="http://schemas.microsoft.com/office/powerpoint/2010/main" val="114881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42</a:t>
            </a:fld>
            <a:endParaRPr lang="nl-NL"/>
          </a:p>
        </p:txBody>
      </p:sp>
    </p:spTree>
    <p:extLst>
      <p:ext uri="{BB962C8B-B14F-4D97-AF65-F5344CB8AC3E}">
        <p14:creationId xmlns:p14="http://schemas.microsoft.com/office/powerpoint/2010/main" val="2251872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43</a:t>
            </a:fld>
            <a:endParaRPr lang="nl-NL"/>
          </a:p>
        </p:txBody>
      </p:sp>
    </p:spTree>
    <p:extLst>
      <p:ext uri="{BB962C8B-B14F-4D97-AF65-F5344CB8AC3E}">
        <p14:creationId xmlns:p14="http://schemas.microsoft.com/office/powerpoint/2010/main" val="540542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44</a:t>
            </a:fld>
            <a:endParaRPr lang="nl-NL"/>
          </a:p>
        </p:txBody>
      </p:sp>
    </p:spTree>
    <p:extLst>
      <p:ext uri="{BB962C8B-B14F-4D97-AF65-F5344CB8AC3E}">
        <p14:creationId xmlns:p14="http://schemas.microsoft.com/office/powerpoint/2010/main" val="3759434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D</a:t>
            </a:r>
            <a:r>
              <a:rPr lang="en-NL" dirty="0" err="1"/>
              <a:t>eploy</a:t>
            </a:r>
            <a:r>
              <a:rPr lang="en-NL" dirty="0"/>
              <a:t>-mode can be cluster, local or client. Client means that the spark driver application lives on the machine that submits the job. Cluster means that the spark driver application lives on a machine in the cluster itself. Local means we are running code on the local machine.</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45</a:t>
            </a:fld>
            <a:endParaRPr lang="nl-NL"/>
          </a:p>
        </p:txBody>
      </p:sp>
    </p:spTree>
    <p:extLst>
      <p:ext uri="{BB962C8B-B14F-4D97-AF65-F5344CB8AC3E}">
        <p14:creationId xmlns:p14="http://schemas.microsoft.com/office/powerpoint/2010/main" val="1087413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46</a:t>
            </a:fld>
            <a:endParaRPr lang="nl-NL"/>
          </a:p>
        </p:txBody>
      </p:sp>
    </p:spTree>
    <p:extLst>
      <p:ext uri="{BB962C8B-B14F-4D97-AF65-F5344CB8AC3E}">
        <p14:creationId xmlns:p14="http://schemas.microsoft.com/office/powerpoint/2010/main" val="1999941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47</a:t>
            </a:fld>
            <a:endParaRPr lang="nl-NL"/>
          </a:p>
        </p:txBody>
      </p:sp>
    </p:spTree>
    <p:extLst>
      <p:ext uri="{BB962C8B-B14F-4D97-AF65-F5344CB8AC3E}">
        <p14:creationId xmlns:p14="http://schemas.microsoft.com/office/powerpoint/2010/main" val="241945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17</a:t>
            </a:fld>
            <a:endParaRPr lang="nl-NL"/>
          </a:p>
        </p:txBody>
      </p:sp>
    </p:spTree>
    <p:extLst>
      <p:ext uri="{BB962C8B-B14F-4D97-AF65-F5344CB8AC3E}">
        <p14:creationId xmlns:p14="http://schemas.microsoft.com/office/powerpoint/2010/main" val="2292551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48</a:t>
            </a:fld>
            <a:endParaRPr lang="nl-NL"/>
          </a:p>
        </p:txBody>
      </p:sp>
    </p:spTree>
    <p:extLst>
      <p:ext uri="{BB962C8B-B14F-4D97-AF65-F5344CB8AC3E}">
        <p14:creationId xmlns:p14="http://schemas.microsoft.com/office/powerpoint/2010/main" val="3346791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49</a:t>
            </a:fld>
            <a:endParaRPr lang="nl-NL"/>
          </a:p>
        </p:txBody>
      </p:sp>
    </p:spTree>
    <p:extLst>
      <p:ext uri="{BB962C8B-B14F-4D97-AF65-F5344CB8AC3E}">
        <p14:creationId xmlns:p14="http://schemas.microsoft.com/office/powerpoint/2010/main" val="4582843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50</a:t>
            </a:fld>
            <a:endParaRPr lang="nl-NL"/>
          </a:p>
        </p:txBody>
      </p:sp>
    </p:spTree>
    <p:extLst>
      <p:ext uri="{BB962C8B-B14F-4D97-AF65-F5344CB8AC3E}">
        <p14:creationId xmlns:p14="http://schemas.microsoft.com/office/powerpoint/2010/main" val="3327505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51</a:t>
            </a:fld>
            <a:endParaRPr lang="nl-NL"/>
          </a:p>
        </p:txBody>
      </p:sp>
    </p:spTree>
    <p:extLst>
      <p:ext uri="{BB962C8B-B14F-4D97-AF65-F5344CB8AC3E}">
        <p14:creationId xmlns:p14="http://schemas.microsoft.com/office/powerpoint/2010/main" val="32751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Skewed data means data might spill to disk, which will make </a:t>
            </a:r>
            <a:r>
              <a:rPr lang="en-GB" dirty="0" err="1"/>
              <a:t>groupby</a:t>
            </a:r>
            <a:r>
              <a:rPr lang="en-GB" dirty="0"/>
              <a:t> operations/joins take much longer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52</a:t>
            </a:fld>
            <a:endParaRPr lang="nl-NL"/>
          </a:p>
        </p:txBody>
      </p:sp>
    </p:spTree>
    <p:extLst>
      <p:ext uri="{BB962C8B-B14F-4D97-AF65-F5344CB8AC3E}">
        <p14:creationId xmlns:p14="http://schemas.microsoft.com/office/powerpoint/2010/main" val="3385364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53</a:t>
            </a:fld>
            <a:endParaRPr lang="nl-NL"/>
          </a:p>
        </p:txBody>
      </p:sp>
    </p:spTree>
    <p:extLst>
      <p:ext uri="{BB962C8B-B14F-4D97-AF65-F5344CB8AC3E}">
        <p14:creationId xmlns:p14="http://schemas.microsoft.com/office/powerpoint/2010/main" val="2099575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54</a:t>
            </a:fld>
            <a:endParaRPr lang="nl-NL"/>
          </a:p>
        </p:txBody>
      </p:sp>
    </p:spTree>
    <p:extLst>
      <p:ext uri="{BB962C8B-B14F-4D97-AF65-F5344CB8AC3E}">
        <p14:creationId xmlns:p14="http://schemas.microsoft.com/office/powerpoint/2010/main" val="3906838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56</a:t>
            </a:fld>
            <a:endParaRPr lang="nl-NL"/>
          </a:p>
        </p:txBody>
      </p:sp>
    </p:spTree>
    <p:extLst>
      <p:ext uri="{BB962C8B-B14F-4D97-AF65-F5344CB8AC3E}">
        <p14:creationId xmlns:p14="http://schemas.microsoft.com/office/powerpoint/2010/main" val="3295109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57</a:t>
            </a:fld>
            <a:endParaRPr lang="nl-NL"/>
          </a:p>
        </p:txBody>
      </p:sp>
    </p:spTree>
    <p:extLst>
      <p:ext uri="{BB962C8B-B14F-4D97-AF65-F5344CB8AC3E}">
        <p14:creationId xmlns:p14="http://schemas.microsoft.com/office/powerpoint/2010/main" val="1323967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58</a:t>
            </a:fld>
            <a:endParaRPr lang="nl-NL"/>
          </a:p>
        </p:txBody>
      </p:sp>
    </p:spTree>
    <p:extLst>
      <p:ext uri="{BB962C8B-B14F-4D97-AF65-F5344CB8AC3E}">
        <p14:creationId xmlns:p14="http://schemas.microsoft.com/office/powerpoint/2010/main" val="2365231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18</a:t>
            </a:fld>
            <a:endParaRPr lang="nl-NL"/>
          </a:p>
        </p:txBody>
      </p:sp>
    </p:spTree>
    <p:extLst>
      <p:ext uri="{BB962C8B-B14F-4D97-AF65-F5344CB8AC3E}">
        <p14:creationId xmlns:p14="http://schemas.microsoft.com/office/powerpoint/2010/main" val="118277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59</a:t>
            </a:fld>
            <a:endParaRPr lang="nl-NL"/>
          </a:p>
        </p:txBody>
      </p:sp>
    </p:spTree>
    <p:extLst>
      <p:ext uri="{BB962C8B-B14F-4D97-AF65-F5344CB8AC3E}">
        <p14:creationId xmlns:p14="http://schemas.microsoft.com/office/powerpoint/2010/main" val="2206902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60</a:t>
            </a:fld>
            <a:endParaRPr lang="nl-NL"/>
          </a:p>
        </p:txBody>
      </p:sp>
    </p:spTree>
    <p:extLst>
      <p:ext uri="{BB962C8B-B14F-4D97-AF65-F5344CB8AC3E}">
        <p14:creationId xmlns:p14="http://schemas.microsoft.com/office/powerpoint/2010/main" val="2732400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68</a:t>
            </a:fld>
            <a:endParaRPr lang="nl-NL"/>
          </a:p>
        </p:txBody>
      </p:sp>
    </p:spTree>
    <p:extLst>
      <p:ext uri="{BB962C8B-B14F-4D97-AF65-F5344CB8AC3E}">
        <p14:creationId xmlns:p14="http://schemas.microsoft.com/office/powerpoint/2010/main" val="3849992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69</a:t>
            </a:fld>
            <a:endParaRPr lang="nl-NL"/>
          </a:p>
        </p:txBody>
      </p:sp>
    </p:spTree>
    <p:extLst>
      <p:ext uri="{BB962C8B-B14F-4D97-AF65-F5344CB8AC3E}">
        <p14:creationId xmlns:p14="http://schemas.microsoft.com/office/powerpoint/2010/main" val="391057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20</a:t>
            </a:fld>
            <a:endParaRPr lang="nl-NL"/>
          </a:p>
        </p:txBody>
      </p:sp>
    </p:spTree>
    <p:extLst>
      <p:ext uri="{BB962C8B-B14F-4D97-AF65-F5344CB8AC3E}">
        <p14:creationId xmlns:p14="http://schemas.microsoft.com/office/powerpoint/2010/main" val="297091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21</a:t>
            </a:fld>
            <a:endParaRPr lang="nl-NL"/>
          </a:p>
        </p:txBody>
      </p:sp>
    </p:spTree>
    <p:extLst>
      <p:ext uri="{BB962C8B-B14F-4D97-AF65-F5344CB8AC3E}">
        <p14:creationId xmlns:p14="http://schemas.microsoft.com/office/powerpoint/2010/main" val="211760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22</a:t>
            </a:fld>
            <a:endParaRPr lang="nl-NL"/>
          </a:p>
        </p:txBody>
      </p:sp>
    </p:spTree>
    <p:extLst>
      <p:ext uri="{BB962C8B-B14F-4D97-AF65-F5344CB8AC3E}">
        <p14:creationId xmlns:p14="http://schemas.microsoft.com/office/powerpoint/2010/main" val="282647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23</a:t>
            </a:fld>
            <a:endParaRPr lang="nl-NL"/>
          </a:p>
        </p:txBody>
      </p:sp>
    </p:spTree>
    <p:extLst>
      <p:ext uri="{BB962C8B-B14F-4D97-AF65-F5344CB8AC3E}">
        <p14:creationId xmlns:p14="http://schemas.microsoft.com/office/powerpoint/2010/main" val="3626095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24</a:t>
            </a:fld>
            <a:endParaRPr lang="nl-NL"/>
          </a:p>
        </p:txBody>
      </p:sp>
    </p:spTree>
    <p:extLst>
      <p:ext uri="{BB962C8B-B14F-4D97-AF65-F5344CB8AC3E}">
        <p14:creationId xmlns:p14="http://schemas.microsoft.com/office/powerpoint/2010/main" val="917738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19" name="Tijdelijke aanduiding voor afbeelding 13">
            <a:extLst>
              <a:ext uri="{FF2B5EF4-FFF2-40B4-BE49-F238E27FC236}">
                <a16:creationId xmlns:a16="http://schemas.microsoft.com/office/drawing/2014/main" id="{D162CC0C-7EA6-3242-B7E2-BD1A0DE2BDE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dirty="0"/>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p:txBody>
          <a:bodyPr/>
          <a:lstStyle/>
          <a:p>
            <a:pPr>
              <a:defRPr/>
            </a:pPr>
            <a:r>
              <a:rPr lang="nl-NL"/>
              <a:t>Titel presentatie</a:t>
            </a:r>
            <a:endParaRPr lang="nl-NL" dirty="0"/>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3" name="Tijdelijke aanduiding voor afbeelding 13">
            <a:extLst>
              <a:ext uri="{FF2B5EF4-FFF2-40B4-BE49-F238E27FC236}">
                <a16:creationId xmlns:a16="http://schemas.microsoft.com/office/drawing/2014/main" id="{90F7CBA2-1DD4-5B45-97C4-7B97ABED079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773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en-US"/>
              <a:t>Click icon to add picture</a:t>
            </a:r>
            <a:endParaRPr lang="nl-NL"/>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en-US"/>
              <a:t>Click icon to add picture</a:t>
            </a:r>
            <a:endParaRPr lang="nl-NL"/>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p:txBody>
          <a:bodyPr/>
          <a:lstStyle/>
          <a:p>
            <a:pPr>
              <a:defRPr/>
            </a:pPr>
            <a:r>
              <a:rPr lang="nl-NL"/>
              <a:t>Titel presentatie</a:t>
            </a:r>
            <a:endParaRPr lang="nl-NL" dirty="0"/>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C88D02D7-17DD-364D-9C9F-917E443D11B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58300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r>
              <a:rPr lang="nl-NL"/>
              <a:t>Titel presentatie</a:t>
            </a:r>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8" name="Tijdelijke aanduiding voor afbeelding 13">
            <a:extLst>
              <a:ext uri="{FF2B5EF4-FFF2-40B4-BE49-F238E27FC236}">
                <a16:creationId xmlns:a16="http://schemas.microsoft.com/office/drawing/2014/main" id="{3160E74E-3F05-074C-8E4A-ACF14A9C7BEA}"/>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69562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43B3C3B6-5587-A146-A20D-32B573CC8521}"/>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7040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6AA7243F-9419-6942-9F79-A31147055FA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18039082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endParaRPr lang="nl-NL" dirty="0"/>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15" name="Tijdelijke aanduiding voor afbeelding 13">
            <a:extLst>
              <a:ext uri="{FF2B5EF4-FFF2-40B4-BE49-F238E27FC236}">
                <a16:creationId xmlns:a16="http://schemas.microsoft.com/office/drawing/2014/main" id="{F30D1054-1FCF-A04B-ACA5-95BCF9CCCC8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5702718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181D4972-5E25-8F4D-A13D-4F9DD99B7ADF}"/>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0" name="Tijdelijke aanduiding voor afbeelding 13">
            <a:extLst>
              <a:ext uri="{FF2B5EF4-FFF2-40B4-BE49-F238E27FC236}">
                <a16:creationId xmlns:a16="http://schemas.microsoft.com/office/drawing/2014/main" id="{9F18F6B8-85D2-7C4E-91B4-669A3A92F2D1}"/>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42946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p:txBody>
          <a:bodyPr/>
          <a:lstStyle/>
          <a:p>
            <a:pPr>
              <a:defRPr/>
            </a:pPr>
            <a:r>
              <a:rPr lang="nl-NL"/>
              <a:t>Titel presentatie</a:t>
            </a:r>
            <a:endParaRPr lang="nl-NL" dirty="0"/>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8B155A77-9972-F745-93CB-75D872DC3C96}"/>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307DA5A1-79E6-BD4C-BEAD-F98EBB0D175C}"/>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1245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DBE52C8C-0DAF-9C42-BEBA-C271DCC17688}"/>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9" name="Tijdelijke aanduiding voor afbeelding 13">
            <a:extLst>
              <a:ext uri="{FF2B5EF4-FFF2-40B4-BE49-F238E27FC236}">
                <a16:creationId xmlns:a16="http://schemas.microsoft.com/office/drawing/2014/main" id="{18460B60-193D-4F4D-98D9-997B0D52215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379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657922" y="4676319"/>
            <a:ext cx="3914078" cy="273844"/>
          </a:xfrm>
          <a:prstGeom prst="rect">
            <a:avLst/>
          </a:prstGeom>
        </p:spPr>
        <p:txBody>
          <a:bodyPr vert="horz" lIns="0" tIns="0" rIns="0" bIns="0" rtlCol="0" anchor="ctr"/>
          <a:lstStyle>
            <a:lvl1pPr algn="l" fontAlgn="auto">
              <a:spcBef>
                <a:spcPts val="0"/>
              </a:spcBef>
              <a:spcAft>
                <a:spcPts val="0"/>
              </a:spcAft>
              <a:defRPr sz="750" dirty="0">
                <a:solidFill>
                  <a:schemeClr val="tx1"/>
                </a:solidFill>
                <a:latin typeface="Arial"/>
                <a:ea typeface="+mn-ea"/>
                <a:cs typeface="Arial"/>
              </a:defRPr>
            </a:lvl1pPr>
          </a:lstStyle>
          <a:p>
            <a:pPr>
              <a:defRPr/>
            </a:pPr>
            <a:r>
              <a:rPr lang="nl-NL" dirty="0"/>
              <a:t>Titel presentatie</a:t>
            </a:r>
          </a:p>
        </p:txBody>
      </p:sp>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a:t>
            </a:fld>
            <a:endParaRPr lang="nl-NL" dirty="0"/>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dirty="0"/>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 bg1="lt1" tx1="dk1" bg2="lt2" tx2="dk2" accent1="accent1" accent2="accent2" accent3="accent3" accent4="accent4" accent5="accent5" accent6="accent6" hlink="hlink" folHlink="folHlink"/>
  <p:sldLayoutIdLst>
    <p:sldLayoutId id="2147483662" r:id="rId1"/>
    <p:sldLayoutId id="2147483675" r:id="rId2"/>
    <p:sldLayoutId id="2147483674" r:id="rId3"/>
    <p:sldLayoutId id="2147483663" r:id="rId4"/>
    <p:sldLayoutId id="2147483676" r:id="rId5"/>
    <p:sldLayoutId id="2147483659" r:id="rId6"/>
    <p:sldLayoutId id="2147483670" r:id="rId7"/>
    <p:sldLayoutId id="2147483660" r:id="rId8"/>
    <p:sldLayoutId id="2147483671" r:id="rId9"/>
    <p:sldLayoutId id="2147483667" r:id="rId10"/>
    <p:sldLayoutId id="2147483668" r:id="rId11"/>
    <p:sldLayoutId id="2147483661" r:id="rId12"/>
    <p:sldLayoutId id="2147483673" r:id="rId13"/>
    <p:sldLayoutId id="2147483677" r:id="rId14"/>
  </p:sldLayoutIdLst>
  <p:hf hd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04" userDrawn="1">
          <p15:clr>
            <a:srgbClr val="F26B43"/>
          </p15:clr>
        </p15:guide>
        <p15:guide id="4" pos="5556" userDrawn="1">
          <p15:clr>
            <a:srgbClr val="F26B43"/>
          </p15:clr>
        </p15:guide>
        <p15:guide id="5" orient="horz" pos="395" userDrawn="1">
          <p15:clr>
            <a:srgbClr val="F26B43"/>
          </p15:clr>
        </p15:guide>
        <p15:guide id="6" orient="horz" pos="2845" userDrawn="1">
          <p15:clr>
            <a:srgbClr val="F26B43"/>
          </p15:clr>
        </p15:guide>
        <p15:guide id="7" orient="horz" pos="690" userDrawn="1">
          <p15:clr>
            <a:srgbClr val="F26B43"/>
          </p15:clr>
        </p15:guide>
        <p15:guide id="8" orient="horz" pos="13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wnloads.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ata.london.gov.uk/dataset/smartmeter-energy-use-data-in-london-household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https://docs.microsoft.com/en-us/azure/iot-hub/iot-hub-devguide-messages-d2c#azure-stora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51.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50.emf"/><Relationship Id="rId4" Type="http://schemas.openxmlformats.org/officeDocument/2006/relationships/package" Target="../embeddings/Microsoft_Word_Document.docx"/></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58.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60.emf"/><Relationship Id="rId4" Type="http://schemas.openxmlformats.org/officeDocument/2006/relationships/package" Target="../embeddings/Microsoft_Word_Document3.docx"/></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iccardopinosio/spark_training"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databricks.com/spark/latest/data-sources/azure/azure-datalake-gen2.html#mount-an-adls-filesystem-to-dbfs-using-a-service-principal-and-oauth-2-0"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s://docs.databricks.com/spark/latest/data-sources/azure/azure-datalake-gen2.html#access-an-adls-account-directly-using-the-storage-account-access-key" TargetMode="External"/><Relationship Id="rId4" Type="http://schemas.openxmlformats.org/officeDocument/2006/relationships/hyperlink" Target="https://docs.databricks.com/spark/latest/data-sources/azure/azure-datalake-gen2.html#access-an-adls-account-directly-with-oauth-2-0-using-the-service-principa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databricks/scenarios/databricks-cli-from-azure-cloud-shell"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hyperlink" Target="https://docs.databricks.com/dev-tools/cli/index.html#secrets-cli"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6.jp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6.jp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7.jpg"/><Relationship Id="rId1" Type="http://schemas.openxmlformats.org/officeDocument/2006/relationships/slideLayout" Target="../slideLayouts/slideLayout11.xml"/><Relationship Id="rId4" Type="http://schemas.openxmlformats.org/officeDocument/2006/relationships/image" Target="../media/image11.emf"/></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D7D31-21F7-514A-9A8A-AA9ABA3D46BC}"/>
              </a:ext>
            </a:extLst>
          </p:cNvPr>
          <p:cNvSpPr>
            <a:spLocks noGrp="1"/>
          </p:cNvSpPr>
          <p:nvPr>
            <p:ph type="title"/>
          </p:nvPr>
        </p:nvSpPr>
        <p:spPr/>
        <p:txBody>
          <a:bodyPr/>
          <a:lstStyle/>
          <a:p>
            <a:r>
              <a:rPr lang="en-NL" dirty="0"/>
              <a:t>Introduction to Apache Spark</a:t>
            </a:r>
            <a:endParaRPr lang="nl-NL" dirty="0"/>
          </a:p>
        </p:txBody>
      </p:sp>
      <p:sp>
        <p:nvSpPr>
          <p:cNvPr id="3" name="Tijdelijke aanduiding voor tekst 2">
            <a:extLst>
              <a:ext uri="{FF2B5EF4-FFF2-40B4-BE49-F238E27FC236}">
                <a16:creationId xmlns:a16="http://schemas.microsoft.com/office/drawing/2014/main" id="{85409173-90F8-084F-9DD0-DCFEF01B6E78}"/>
              </a:ext>
            </a:extLst>
          </p:cNvPr>
          <p:cNvSpPr>
            <a:spLocks noGrp="1"/>
          </p:cNvSpPr>
          <p:nvPr>
            <p:ph type="body" sz="quarter" idx="12"/>
          </p:nvPr>
        </p:nvSpPr>
        <p:spPr/>
        <p:txBody>
          <a:bodyPr/>
          <a:lstStyle/>
          <a:p>
            <a:r>
              <a:rPr lang="en-NL" dirty="0"/>
              <a:t>Parallel processing at scale</a:t>
            </a:r>
            <a:endParaRPr lang="nl-NL" dirty="0"/>
          </a:p>
          <a:p>
            <a:endParaRPr lang="nl-NL" dirty="0"/>
          </a:p>
        </p:txBody>
      </p:sp>
      <p:sp>
        <p:nvSpPr>
          <p:cNvPr id="4" name="Tijdelijke aanduiding voor tekst 3">
            <a:extLst>
              <a:ext uri="{FF2B5EF4-FFF2-40B4-BE49-F238E27FC236}">
                <a16:creationId xmlns:a16="http://schemas.microsoft.com/office/drawing/2014/main" id="{EE9232C7-7954-7240-915A-02CC307CC6EB}"/>
              </a:ext>
            </a:extLst>
          </p:cNvPr>
          <p:cNvSpPr>
            <a:spLocks noGrp="1"/>
          </p:cNvSpPr>
          <p:nvPr>
            <p:ph type="body" sz="quarter" idx="13"/>
          </p:nvPr>
        </p:nvSpPr>
        <p:spPr/>
        <p:txBody>
          <a:bodyPr/>
          <a:lstStyle/>
          <a:p>
            <a:r>
              <a:rPr lang="en-NL" dirty="0"/>
              <a:t>Riccardo Pinosio</a:t>
            </a:r>
            <a:endParaRPr lang="nl-NL" dirty="0"/>
          </a:p>
          <a:p>
            <a:r>
              <a:rPr lang="en-NL" dirty="0"/>
              <a:t>2020-08-14</a:t>
            </a:r>
            <a:endParaRPr lang="nl-NL" dirty="0"/>
          </a:p>
          <a:p>
            <a:endParaRPr lang="nl-NL" dirty="0"/>
          </a:p>
        </p:txBody>
      </p:sp>
      <p:pic>
        <p:nvPicPr>
          <p:cNvPr id="7" name="Tijdelijke aanduiding voor afbeelding 6">
            <a:extLst>
              <a:ext uri="{FF2B5EF4-FFF2-40B4-BE49-F238E27FC236}">
                <a16:creationId xmlns:a16="http://schemas.microsoft.com/office/drawing/2014/main" id="{2F5B4A59-8E8E-7A47-A16C-88AF09091D08}"/>
              </a:ext>
            </a:extLst>
          </p:cNvPr>
          <p:cNvPicPr>
            <a:picLocks noGrp="1" noChangeAspect="1"/>
          </p:cNvPicPr>
          <p:nvPr>
            <p:ph type="pic" sz="quarter" idx="14"/>
          </p:nvPr>
        </p:nvPicPr>
        <p:blipFill rotWithShape="1">
          <a:blip r:embed="rId2"/>
          <a:srcRect/>
          <a:stretch/>
        </p:blipFill>
        <p:spPr>
          <a:xfrm>
            <a:off x="6271200" y="7863"/>
            <a:ext cx="2872800" cy="619200"/>
          </a:xfrm>
        </p:spPr>
      </p:pic>
    </p:spTree>
    <p:extLst>
      <p:ext uri="{BB962C8B-B14F-4D97-AF65-F5344CB8AC3E}">
        <p14:creationId xmlns:p14="http://schemas.microsoft.com/office/powerpoint/2010/main" val="135286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10</a:t>
            </a:fld>
            <a:endParaRPr lang="nl-NL" dirty="0"/>
          </a:p>
        </p:txBody>
      </p:sp>
      <p:pic>
        <p:nvPicPr>
          <p:cNvPr id="16" name="Picture 15" descr="A screenshot of a map&#10;&#10;Description automatically generated">
            <a:extLst>
              <a:ext uri="{FF2B5EF4-FFF2-40B4-BE49-F238E27FC236}">
                <a16:creationId xmlns:a16="http://schemas.microsoft.com/office/drawing/2014/main" id="{838EFC7E-4381-4FCB-8E2E-0ABAC823FAEA}"/>
              </a:ext>
            </a:extLst>
          </p:cNvPr>
          <p:cNvPicPr>
            <a:picLocks noChangeAspect="1"/>
          </p:cNvPicPr>
          <p:nvPr/>
        </p:nvPicPr>
        <p:blipFill>
          <a:blip r:embed="rId2"/>
          <a:stretch>
            <a:fillRect/>
          </a:stretch>
        </p:blipFill>
        <p:spPr>
          <a:xfrm>
            <a:off x="310706" y="747515"/>
            <a:ext cx="3127838" cy="1960469"/>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7EE9FB21-AA78-4A7D-9AB3-0CA6E5821578}"/>
              </a:ext>
            </a:extLst>
          </p:cNvPr>
          <p:cNvPicPr>
            <a:picLocks noChangeAspect="1"/>
          </p:cNvPicPr>
          <p:nvPr/>
        </p:nvPicPr>
        <p:blipFill>
          <a:blip r:embed="rId3"/>
          <a:stretch>
            <a:fillRect/>
          </a:stretch>
        </p:blipFill>
        <p:spPr>
          <a:xfrm>
            <a:off x="3928106" y="615673"/>
            <a:ext cx="2986677" cy="2237519"/>
          </a:xfrm>
          <a:prstGeom prst="rect">
            <a:avLst/>
          </a:prstGeom>
        </p:spPr>
      </p:pic>
      <p:pic>
        <p:nvPicPr>
          <p:cNvPr id="20" name="Picture 19" descr="A close up of a map&#10;&#10;Description automatically generated">
            <a:extLst>
              <a:ext uri="{FF2B5EF4-FFF2-40B4-BE49-F238E27FC236}">
                <a16:creationId xmlns:a16="http://schemas.microsoft.com/office/drawing/2014/main" id="{31A3998B-1E66-4270-9750-7FA53DE9B066}"/>
              </a:ext>
            </a:extLst>
          </p:cNvPr>
          <p:cNvPicPr>
            <a:picLocks noChangeAspect="1"/>
          </p:cNvPicPr>
          <p:nvPr/>
        </p:nvPicPr>
        <p:blipFill>
          <a:blip r:embed="rId4"/>
          <a:stretch>
            <a:fillRect/>
          </a:stretch>
        </p:blipFill>
        <p:spPr>
          <a:xfrm>
            <a:off x="2270752" y="2923880"/>
            <a:ext cx="2721737" cy="1752439"/>
          </a:xfrm>
          <a:prstGeom prst="rect">
            <a:avLst/>
          </a:prstGeom>
        </p:spPr>
      </p:pic>
    </p:spTree>
    <p:extLst>
      <p:ext uri="{BB962C8B-B14F-4D97-AF65-F5344CB8AC3E}">
        <p14:creationId xmlns:p14="http://schemas.microsoft.com/office/powerpoint/2010/main" val="36412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11</a:t>
            </a:fld>
            <a:endParaRPr lang="nl-NL" dirty="0"/>
          </a:p>
        </p:txBody>
      </p:sp>
      <p:pic>
        <p:nvPicPr>
          <p:cNvPr id="22" name="Picture 21" descr="A close up of a map&#10;&#10;Description automatically generated">
            <a:extLst>
              <a:ext uri="{FF2B5EF4-FFF2-40B4-BE49-F238E27FC236}">
                <a16:creationId xmlns:a16="http://schemas.microsoft.com/office/drawing/2014/main" id="{01E55193-71A5-4681-AD02-CECFF32652B8}"/>
              </a:ext>
            </a:extLst>
          </p:cNvPr>
          <p:cNvPicPr>
            <a:picLocks noChangeAspect="1"/>
          </p:cNvPicPr>
          <p:nvPr/>
        </p:nvPicPr>
        <p:blipFill>
          <a:blip r:embed="rId2"/>
          <a:stretch>
            <a:fillRect/>
          </a:stretch>
        </p:blipFill>
        <p:spPr>
          <a:xfrm>
            <a:off x="323849" y="995327"/>
            <a:ext cx="3705381" cy="2367715"/>
          </a:xfrm>
          <a:prstGeom prst="rect">
            <a:avLst/>
          </a:prstGeom>
        </p:spPr>
      </p:pic>
      <p:pic>
        <p:nvPicPr>
          <p:cNvPr id="6" name="Picture 5" descr="A close up of a map&#10;&#10;Description automatically generated">
            <a:extLst>
              <a:ext uri="{FF2B5EF4-FFF2-40B4-BE49-F238E27FC236}">
                <a16:creationId xmlns:a16="http://schemas.microsoft.com/office/drawing/2014/main" id="{13520F7E-BEDB-4E78-B2F2-1F4C30FC6469}"/>
              </a:ext>
            </a:extLst>
          </p:cNvPr>
          <p:cNvPicPr>
            <a:picLocks noChangeAspect="1"/>
          </p:cNvPicPr>
          <p:nvPr/>
        </p:nvPicPr>
        <p:blipFill>
          <a:blip r:embed="rId3"/>
          <a:stretch>
            <a:fillRect/>
          </a:stretch>
        </p:blipFill>
        <p:spPr>
          <a:xfrm>
            <a:off x="4477790" y="995327"/>
            <a:ext cx="3382272" cy="2570527"/>
          </a:xfrm>
          <a:prstGeom prst="rect">
            <a:avLst/>
          </a:prstGeom>
        </p:spPr>
      </p:pic>
    </p:spTree>
    <p:extLst>
      <p:ext uri="{BB962C8B-B14F-4D97-AF65-F5344CB8AC3E}">
        <p14:creationId xmlns:p14="http://schemas.microsoft.com/office/powerpoint/2010/main" val="701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3067106"/>
          </a:xfrm>
        </p:spPr>
        <p:txBody>
          <a:bodyPr>
            <a:normAutofit lnSpcReduction="10000"/>
          </a:bodyPr>
          <a:lstStyle/>
          <a:p>
            <a:r>
              <a:rPr lang="en-NL" dirty="0"/>
              <a:t>Spark </a:t>
            </a:r>
            <a:r>
              <a:rPr lang="en-NL" b="1" dirty="0"/>
              <a:t>pros</a:t>
            </a:r>
            <a:r>
              <a:rPr lang="en-NL" dirty="0"/>
              <a:t> over Pandas</a:t>
            </a:r>
          </a:p>
          <a:p>
            <a:endParaRPr lang="en-NL" dirty="0"/>
          </a:p>
          <a:p>
            <a:pPr lvl="1"/>
            <a:r>
              <a:rPr lang="en-NL" dirty="0"/>
              <a:t>Process an </a:t>
            </a:r>
            <a:r>
              <a:rPr lang="en-NL" b="1" dirty="0"/>
              <a:t>arbitrary amount of data</a:t>
            </a:r>
            <a:r>
              <a:rPr lang="en-NL" dirty="0"/>
              <a:t>. Pandas is limited by the RAM of your machine</a:t>
            </a:r>
          </a:p>
          <a:p>
            <a:pPr lvl="1"/>
            <a:endParaRPr lang="en-NL" dirty="0"/>
          </a:p>
          <a:p>
            <a:pPr lvl="1"/>
            <a:r>
              <a:rPr lang="en-NL" dirty="0"/>
              <a:t>Process you data with </a:t>
            </a:r>
            <a:r>
              <a:rPr lang="en-NL" b="1" dirty="0"/>
              <a:t>arbitrary parallelism</a:t>
            </a:r>
            <a:r>
              <a:rPr lang="en-NL" dirty="0"/>
              <a:t>. Pandas is by default single-threaded and processing a </a:t>
            </a:r>
            <a:r>
              <a:rPr lang="en-NL" dirty="0" err="1"/>
              <a:t>dataframe</a:t>
            </a:r>
            <a:r>
              <a:rPr lang="en-NL" dirty="0"/>
              <a:t> in parallel requires you to manually parallelize the code</a:t>
            </a:r>
          </a:p>
          <a:p>
            <a:pPr lvl="1"/>
            <a:endParaRPr lang="en-NL" dirty="0"/>
          </a:p>
          <a:p>
            <a:pPr lvl="1"/>
            <a:r>
              <a:rPr lang="en-NL" dirty="0"/>
              <a:t>More </a:t>
            </a:r>
            <a:r>
              <a:rPr lang="en-NL" b="1" dirty="0"/>
              <a:t>consistent data manipulation API</a:t>
            </a:r>
            <a:r>
              <a:rPr lang="en-NL" dirty="0"/>
              <a:t> (in my opinion)</a:t>
            </a:r>
          </a:p>
          <a:p>
            <a:pPr lvl="1"/>
            <a:endParaRPr lang="en-NL" dirty="0"/>
          </a:p>
          <a:p>
            <a:r>
              <a:rPr lang="en-NL" dirty="0"/>
              <a:t>Spark </a:t>
            </a:r>
            <a:r>
              <a:rPr lang="en-NL" b="1" dirty="0"/>
              <a:t>cons</a:t>
            </a:r>
            <a:r>
              <a:rPr lang="en-NL" dirty="0"/>
              <a:t> over Pandas</a:t>
            </a:r>
          </a:p>
          <a:p>
            <a:endParaRPr lang="en-NL" dirty="0"/>
          </a:p>
          <a:p>
            <a:pPr lvl="1"/>
            <a:r>
              <a:rPr lang="en-NL" dirty="0"/>
              <a:t>For small/medium data it’s more of a </a:t>
            </a:r>
            <a:r>
              <a:rPr lang="en-NL" b="1" dirty="0"/>
              <a:t>faff to set up spark </a:t>
            </a:r>
            <a:r>
              <a:rPr lang="en-NL" dirty="0"/>
              <a:t>vs just using pandas</a:t>
            </a:r>
          </a:p>
          <a:p>
            <a:pPr lvl="1"/>
            <a:endParaRPr lang="en-NL" dirty="0"/>
          </a:p>
          <a:p>
            <a:pPr lvl="1"/>
            <a:r>
              <a:rPr lang="en-NL" dirty="0"/>
              <a:t>Parallelism comes at a cost of </a:t>
            </a:r>
            <a:r>
              <a:rPr lang="en-NL" b="1" dirty="0"/>
              <a:t>increased application complexity</a:t>
            </a:r>
          </a:p>
          <a:p>
            <a:pPr lvl="1"/>
            <a:endParaRPr lang="en-NL" dirty="0"/>
          </a:p>
          <a:p>
            <a:pPr lvl="1"/>
            <a:r>
              <a:rPr lang="en-NL" b="1" dirty="0"/>
              <a:t>Spark facilities for ML are much more limited</a:t>
            </a:r>
            <a:r>
              <a:rPr lang="en-NL" dirty="0"/>
              <a:t> than those available in the pandas-</a:t>
            </a:r>
            <a:r>
              <a:rPr lang="en-NL" dirty="0" err="1"/>
              <a:t>numpy</a:t>
            </a:r>
            <a:r>
              <a:rPr lang="en-NL" dirty="0"/>
              <a:t>-</a:t>
            </a:r>
            <a:r>
              <a:rPr lang="en-NL" dirty="0" err="1"/>
              <a:t>sklearn</a:t>
            </a:r>
            <a:r>
              <a:rPr lang="en-NL" dirty="0"/>
              <a:t> ecosystem</a:t>
            </a:r>
          </a:p>
          <a:p>
            <a:pPr lvl="1"/>
            <a:endParaRPr lang="en-NL" dirty="0"/>
          </a:p>
          <a:p>
            <a:endParaRPr lang="en-NL" dirty="0"/>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12</a:t>
            </a:fld>
            <a:endParaRPr lang="nl-NL" dirty="0"/>
          </a:p>
        </p:txBody>
      </p:sp>
      <p:pic>
        <p:nvPicPr>
          <p:cNvPr id="6146" name="Picture 2">
            <a:extLst>
              <a:ext uri="{FF2B5EF4-FFF2-40B4-BE49-F238E27FC236}">
                <a16:creationId xmlns:a16="http://schemas.microsoft.com/office/drawing/2014/main" id="{6B54E04D-D0E3-472E-A08B-70E94B45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53" y="70867"/>
            <a:ext cx="1622083" cy="843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7019B-FAB1-4D1C-A581-D85830C5515E}"/>
              </a:ext>
            </a:extLst>
          </p:cNvPr>
          <p:cNvSpPr txBox="1"/>
          <p:nvPr/>
        </p:nvSpPr>
        <p:spPr>
          <a:xfrm>
            <a:off x="2199340" y="545525"/>
            <a:ext cx="1207247" cy="369332"/>
          </a:xfrm>
          <a:prstGeom prst="rect">
            <a:avLst/>
          </a:prstGeom>
          <a:noFill/>
        </p:spPr>
        <p:txBody>
          <a:bodyPr wrap="square" rtlCol="0">
            <a:spAutoFit/>
          </a:bodyPr>
          <a:lstStyle/>
          <a:p>
            <a:r>
              <a:rPr lang="en-NL" dirty="0"/>
              <a:t>VS</a:t>
            </a:r>
          </a:p>
        </p:txBody>
      </p:sp>
      <p:pic>
        <p:nvPicPr>
          <p:cNvPr id="10242" name="Picture 2" descr="Python Pandas | Python Pandas Tutorial - javatpoint">
            <a:extLst>
              <a:ext uri="{FF2B5EF4-FFF2-40B4-BE49-F238E27FC236}">
                <a16:creationId xmlns:a16="http://schemas.microsoft.com/office/drawing/2014/main" id="{BEBD84EB-95CB-4AF2-8CF8-9642D0E60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181" y="-6927"/>
            <a:ext cx="1010053" cy="101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5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			 	vs RDBMS</a:t>
            </a:r>
            <a:endParaRPr lang="nl-NL" dirty="0"/>
          </a:p>
        </p:txBody>
      </p:sp>
      <p:sp>
        <p:nvSpPr>
          <p:cNvPr id="4" name="Tijdelijke aanduiding voor tekst 3"/>
          <p:cNvSpPr>
            <a:spLocks noGrp="1"/>
          </p:cNvSpPr>
          <p:nvPr>
            <p:ph type="body" sz="quarter" idx="15"/>
          </p:nvPr>
        </p:nvSpPr>
        <p:spPr>
          <a:xfrm>
            <a:off x="331275" y="828355"/>
            <a:ext cx="7267094" cy="3582280"/>
          </a:xfrm>
        </p:spPr>
        <p:txBody>
          <a:bodyPr>
            <a:normAutofit fontScale="92500" lnSpcReduction="10000"/>
          </a:bodyPr>
          <a:lstStyle/>
          <a:p>
            <a:r>
              <a:rPr lang="en-NL" dirty="0"/>
              <a:t>Spark </a:t>
            </a:r>
            <a:r>
              <a:rPr lang="en-NL" b="1" dirty="0"/>
              <a:t>pros</a:t>
            </a:r>
            <a:r>
              <a:rPr lang="en-NL" dirty="0"/>
              <a:t> over RDBMS:</a:t>
            </a:r>
          </a:p>
          <a:p>
            <a:pPr lvl="1"/>
            <a:r>
              <a:rPr lang="en-NL" b="1" dirty="0"/>
              <a:t>Scales to big data </a:t>
            </a:r>
            <a:r>
              <a:rPr lang="en-NL" dirty="0"/>
              <a:t>better than RDBMS (can support virtually unlimited number of CPUs in horizontal scaling)</a:t>
            </a:r>
          </a:p>
          <a:p>
            <a:pPr lvl="1"/>
            <a:endParaRPr lang="en-NL" dirty="0"/>
          </a:p>
          <a:p>
            <a:pPr lvl="1"/>
            <a:r>
              <a:rPr lang="en-NL" dirty="0"/>
              <a:t>More </a:t>
            </a:r>
            <a:r>
              <a:rPr lang="en-NL" b="1" dirty="0"/>
              <a:t>flexible tooling </a:t>
            </a:r>
            <a:r>
              <a:rPr lang="en-NL" dirty="0"/>
              <a:t>(e.g., machine learning)</a:t>
            </a:r>
          </a:p>
          <a:p>
            <a:pPr lvl="1"/>
            <a:endParaRPr lang="en-NL" dirty="0"/>
          </a:p>
          <a:p>
            <a:pPr lvl="1"/>
            <a:r>
              <a:rPr lang="en-NL" b="1" dirty="0"/>
              <a:t>Cheaper in the cloud than a RDBMS</a:t>
            </a:r>
            <a:r>
              <a:rPr lang="en-NL" dirty="0"/>
              <a:t>, as the storage costs of the data as flat files in a blob storage are cheaper</a:t>
            </a:r>
          </a:p>
          <a:p>
            <a:pPr lvl="1"/>
            <a:endParaRPr lang="en-NL" dirty="0"/>
          </a:p>
          <a:p>
            <a:pPr lvl="1"/>
            <a:r>
              <a:rPr lang="en-NL" dirty="0"/>
              <a:t>Much </a:t>
            </a:r>
            <a:r>
              <a:rPr lang="en-NL" b="1" dirty="0"/>
              <a:t>better to process unstructured data </a:t>
            </a:r>
            <a:r>
              <a:rPr lang="en-NL" dirty="0"/>
              <a:t>(text, ...)</a:t>
            </a:r>
          </a:p>
          <a:p>
            <a:pPr lvl="1"/>
            <a:endParaRPr lang="en-NL" dirty="0"/>
          </a:p>
          <a:p>
            <a:r>
              <a:rPr lang="en-NL" dirty="0"/>
              <a:t>Spark </a:t>
            </a:r>
            <a:r>
              <a:rPr lang="en-NL" b="1" dirty="0"/>
              <a:t>cons</a:t>
            </a:r>
            <a:r>
              <a:rPr lang="en-NL" dirty="0"/>
              <a:t> over RDBMS:</a:t>
            </a:r>
          </a:p>
          <a:p>
            <a:pPr lvl="1"/>
            <a:r>
              <a:rPr lang="en-NL" dirty="0"/>
              <a:t>An ETL architecture based on spark is </a:t>
            </a:r>
            <a:r>
              <a:rPr lang="en-NL" b="1" dirty="0"/>
              <a:t>more complex to setup </a:t>
            </a:r>
            <a:r>
              <a:rPr lang="en-NL" dirty="0"/>
              <a:t>than one based on e.g., </a:t>
            </a:r>
            <a:r>
              <a:rPr lang="en-NL" dirty="0" err="1"/>
              <a:t>postgres</a:t>
            </a:r>
            <a:r>
              <a:rPr lang="en-NL" dirty="0"/>
              <a:t> (but this is improving)</a:t>
            </a:r>
          </a:p>
          <a:p>
            <a:pPr lvl="1"/>
            <a:endParaRPr lang="en-NL" dirty="0"/>
          </a:p>
          <a:p>
            <a:pPr lvl="1"/>
            <a:r>
              <a:rPr lang="en-NL" dirty="0"/>
              <a:t>The underlying computation model of spark is more involved than that of a RDBMS, and the optimizers are not yet as good. This means that </a:t>
            </a:r>
            <a:r>
              <a:rPr lang="en-NL" b="1" dirty="0"/>
              <a:t>understanding the implementation level is much more crucial than with RDBMS </a:t>
            </a:r>
            <a:r>
              <a:rPr lang="en-NL" dirty="0"/>
              <a:t>to get acceptable performance (and </a:t>
            </a:r>
            <a:r>
              <a:rPr lang="en-NL" b="1" dirty="0"/>
              <a:t>save money</a:t>
            </a:r>
            <a:r>
              <a:rPr lang="en-NL" dirty="0"/>
              <a:t>)</a:t>
            </a:r>
          </a:p>
          <a:p>
            <a:pPr lvl="1"/>
            <a:endParaRPr lang="en-NL" dirty="0"/>
          </a:p>
          <a:p>
            <a:pPr lvl="1"/>
            <a:r>
              <a:rPr lang="en-NL" b="1" dirty="0"/>
              <a:t>Harder to update existing data</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13</a:t>
            </a:fld>
            <a:endParaRPr lang="nl-NL" dirty="0"/>
          </a:p>
        </p:txBody>
      </p:sp>
      <p:pic>
        <p:nvPicPr>
          <p:cNvPr id="5122" name="Picture 2">
            <a:extLst>
              <a:ext uri="{FF2B5EF4-FFF2-40B4-BE49-F238E27FC236}">
                <a16:creationId xmlns:a16="http://schemas.microsoft.com/office/drawing/2014/main" id="{0E54765E-B7F6-4EFA-BCAF-9C87E165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75" y="58039"/>
            <a:ext cx="1225175" cy="63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26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GB" dirty="0"/>
              <a:t>Spark use cases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sitting, table, person, dark&#10;&#10;Description automatically generated">
            <a:extLst>
              <a:ext uri="{FF2B5EF4-FFF2-40B4-BE49-F238E27FC236}">
                <a16:creationId xmlns:a16="http://schemas.microsoft.com/office/drawing/2014/main" id="{732AA81F-0ADE-4E3B-A3B7-AF25E94E10A3}"/>
              </a:ext>
            </a:extLst>
          </p:cNvPr>
          <p:cNvPicPr>
            <a:picLocks noGrp="1" noChangeAspect="1"/>
          </p:cNvPicPr>
          <p:nvPr>
            <p:ph type="pic" sz="quarter" idx="15"/>
          </p:nvPr>
        </p:nvPicPr>
        <p:blipFill>
          <a:blip r:embed="rId3"/>
          <a:srcRect t="21863" b="21863"/>
          <a:stretch>
            <a:fillRect/>
          </a:stretch>
        </p:blipFill>
        <p:spPr/>
      </p:pic>
    </p:spTree>
    <p:extLst>
      <p:ext uri="{BB962C8B-B14F-4D97-AF65-F5344CB8AC3E}">
        <p14:creationId xmlns:p14="http://schemas.microsoft.com/office/powerpoint/2010/main" val="193031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15</a:t>
            </a:fld>
            <a:endParaRPr lang="nl-NL" dirty="0"/>
          </a:p>
        </p:txBody>
      </p:sp>
      <p:sp>
        <p:nvSpPr>
          <p:cNvPr id="6" name="Text Placeholder 5">
            <a:extLst>
              <a:ext uri="{FF2B5EF4-FFF2-40B4-BE49-F238E27FC236}">
                <a16:creationId xmlns:a16="http://schemas.microsoft.com/office/drawing/2014/main" id="{EC14F2BC-73CA-40A7-BECF-5EA6F7832863}"/>
              </a:ext>
            </a:extLst>
          </p:cNvPr>
          <p:cNvSpPr>
            <a:spLocks noGrp="1"/>
          </p:cNvSpPr>
          <p:nvPr>
            <p:ph type="body" sz="quarter" idx="15"/>
          </p:nvPr>
        </p:nvSpPr>
        <p:spPr>
          <a:xfrm>
            <a:off x="320851" y="1053353"/>
            <a:ext cx="7978775" cy="2413000"/>
          </a:xfrm>
        </p:spPr>
        <p:txBody>
          <a:bodyPr/>
          <a:lstStyle/>
          <a:p>
            <a:pPr marL="0" indent="0">
              <a:buNone/>
            </a:pPr>
            <a:r>
              <a:rPr lang="en-NL" dirty="0"/>
              <a:t>Cloud ETL on big data				Cloud ETL and model training</a:t>
            </a:r>
          </a:p>
        </p:txBody>
      </p:sp>
      <p:pic>
        <p:nvPicPr>
          <p:cNvPr id="17" name="Picture 16" descr="A map of a building&#10;&#10;Description automatically generated">
            <a:extLst>
              <a:ext uri="{FF2B5EF4-FFF2-40B4-BE49-F238E27FC236}">
                <a16:creationId xmlns:a16="http://schemas.microsoft.com/office/drawing/2014/main" id="{81ADEEDE-EB88-4BDF-85BD-37741CEB9659}"/>
              </a:ext>
            </a:extLst>
          </p:cNvPr>
          <p:cNvPicPr>
            <a:picLocks noChangeAspect="1"/>
          </p:cNvPicPr>
          <p:nvPr/>
        </p:nvPicPr>
        <p:blipFill>
          <a:blip r:embed="rId3"/>
          <a:stretch>
            <a:fillRect/>
          </a:stretch>
        </p:blipFill>
        <p:spPr>
          <a:xfrm>
            <a:off x="5439205" y="1472992"/>
            <a:ext cx="2784496" cy="2197589"/>
          </a:xfrm>
          <a:prstGeom prst="rect">
            <a:avLst/>
          </a:prstGeom>
        </p:spPr>
      </p:pic>
      <p:sp>
        <p:nvSpPr>
          <p:cNvPr id="22" name="TextBox 21">
            <a:extLst>
              <a:ext uri="{FF2B5EF4-FFF2-40B4-BE49-F238E27FC236}">
                <a16:creationId xmlns:a16="http://schemas.microsoft.com/office/drawing/2014/main" id="{BF441735-6417-4430-84DB-9F30F96AF1E7}"/>
              </a:ext>
            </a:extLst>
          </p:cNvPr>
          <p:cNvSpPr txBox="1"/>
          <p:nvPr/>
        </p:nvSpPr>
        <p:spPr>
          <a:xfrm>
            <a:off x="5321269" y="1015347"/>
            <a:ext cx="4572000" cy="285335"/>
          </a:xfrm>
          <a:prstGeom prst="rect">
            <a:avLst/>
          </a:prstGeom>
          <a:noFill/>
        </p:spPr>
        <p:txBody>
          <a:bodyPr wrap="square">
            <a:spAutoFit/>
          </a:bodyPr>
          <a:lstStyle/>
          <a:p>
            <a:pPr defTabSz="342900">
              <a:lnSpc>
                <a:spcPct val="114000"/>
              </a:lnSpc>
              <a:spcBef>
                <a:spcPts val="0"/>
              </a:spcBef>
              <a:buClr>
                <a:srgbClr val="25167A"/>
              </a:buClr>
              <a:buSzPct val="140000"/>
            </a:pPr>
            <a:r>
              <a:rPr lang="en-NL" sz="1200" dirty="0">
                <a:solidFill>
                  <a:srgbClr val="25167A"/>
                </a:solidFill>
                <a:latin typeface="Arial"/>
                <a:cs typeface="Arial"/>
              </a:rPr>
              <a:t>Cloud ETL, model training, and local dev</a:t>
            </a:r>
          </a:p>
        </p:txBody>
      </p:sp>
      <p:pic>
        <p:nvPicPr>
          <p:cNvPr id="20" name="Picture 19" descr="A picture containing text, table, items, wire&#10;&#10;Description automatically generated">
            <a:extLst>
              <a:ext uri="{FF2B5EF4-FFF2-40B4-BE49-F238E27FC236}">
                <a16:creationId xmlns:a16="http://schemas.microsoft.com/office/drawing/2014/main" id="{1033DE76-22F7-44ED-9FD8-0362D624D8E8}"/>
              </a:ext>
            </a:extLst>
          </p:cNvPr>
          <p:cNvPicPr>
            <a:picLocks noChangeAspect="1"/>
          </p:cNvPicPr>
          <p:nvPr/>
        </p:nvPicPr>
        <p:blipFill>
          <a:blip r:embed="rId4"/>
          <a:stretch>
            <a:fillRect/>
          </a:stretch>
        </p:blipFill>
        <p:spPr>
          <a:xfrm>
            <a:off x="3041727" y="1494194"/>
            <a:ext cx="2067114" cy="2165548"/>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2FD570CD-7869-42A3-925C-04FF69E402E3}"/>
              </a:ext>
            </a:extLst>
          </p:cNvPr>
          <p:cNvPicPr>
            <a:picLocks noChangeAspect="1"/>
          </p:cNvPicPr>
          <p:nvPr/>
        </p:nvPicPr>
        <p:blipFill>
          <a:blip r:embed="rId5"/>
          <a:stretch>
            <a:fillRect/>
          </a:stretch>
        </p:blipFill>
        <p:spPr>
          <a:xfrm>
            <a:off x="131846" y="1494194"/>
            <a:ext cx="2542986" cy="2165548"/>
          </a:xfrm>
          <a:prstGeom prst="rect">
            <a:avLst/>
          </a:prstGeom>
        </p:spPr>
      </p:pic>
    </p:spTree>
    <p:extLst>
      <p:ext uri="{BB962C8B-B14F-4D97-AF65-F5344CB8AC3E}">
        <p14:creationId xmlns:p14="http://schemas.microsoft.com/office/powerpoint/2010/main" val="200038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BC3A-EC50-4C44-ACC3-1FE790D1D62C}"/>
              </a:ext>
            </a:extLst>
          </p:cNvPr>
          <p:cNvSpPr>
            <a:spLocks noGrp="1"/>
          </p:cNvSpPr>
          <p:nvPr>
            <p:ph type="title"/>
          </p:nvPr>
        </p:nvSpPr>
        <p:spPr>
          <a:xfrm>
            <a:off x="320851" y="186629"/>
            <a:ext cx="7984772" cy="1108357"/>
          </a:xfrm>
        </p:spPr>
        <p:txBody>
          <a:bodyPr/>
          <a:lstStyle/>
          <a:p>
            <a:r>
              <a:rPr lang="en-NL" dirty="0"/>
              <a:t>Spark at </a:t>
            </a:r>
            <a:r>
              <a:rPr lang="en-NL" dirty="0" err="1"/>
              <a:t>Funda</a:t>
            </a:r>
            <a:endParaRPr lang="en-NL" dirty="0"/>
          </a:p>
        </p:txBody>
      </p:sp>
      <p:sp>
        <p:nvSpPr>
          <p:cNvPr id="4" name="Footer Placeholder 3">
            <a:extLst>
              <a:ext uri="{FF2B5EF4-FFF2-40B4-BE49-F238E27FC236}">
                <a16:creationId xmlns:a16="http://schemas.microsoft.com/office/drawing/2014/main" id="{8EF7D649-FBD6-4682-973F-84BF4CEC79C6}"/>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BE0E1CC0-CCB0-49D0-8C82-6218052540C9}"/>
              </a:ext>
            </a:extLst>
          </p:cNvPr>
          <p:cNvSpPr>
            <a:spLocks noGrp="1"/>
          </p:cNvSpPr>
          <p:nvPr>
            <p:ph type="sldNum" sz="quarter" idx="17"/>
          </p:nvPr>
        </p:nvSpPr>
        <p:spPr/>
        <p:txBody>
          <a:bodyPr/>
          <a:lstStyle/>
          <a:p>
            <a:fld id="{49004725-3891-F142-B776-4F4F06198762}" type="slidenum">
              <a:rPr lang="nl-NL" smtClean="0"/>
              <a:pPr/>
              <a:t>16</a:t>
            </a:fld>
            <a:endParaRPr lang="nl-NL" dirty="0"/>
          </a:p>
        </p:txBody>
      </p:sp>
      <p:pic>
        <p:nvPicPr>
          <p:cNvPr id="8" name="Picture 7" descr="A close up of a map&#10;&#10;Description automatically generated">
            <a:extLst>
              <a:ext uri="{FF2B5EF4-FFF2-40B4-BE49-F238E27FC236}">
                <a16:creationId xmlns:a16="http://schemas.microsoft.com/office/drawing/2014/main" id="{6C5E663F-A962-4C8D-BADB-16AAC7C351CC}"/>
              </a:ext>
            </a:extLst>
          </p:cNvPr>
          <p:cNvPicPr>
            <a:picLocks noChangeAspect="1"/>
          </p:cNvPicPr>
          <p:nvPr/>
        </p:nvPicPr>
        <p:blipFill>
          <a:blip r:embed="rId2"/>
          <a:stretch>
            <a:fillRect/>
          </a:stretch>
        </p:blipFill>
        <p:spPr>
          <a:xfrm>
            <a:off x="2686500" y="872196"/>
            <a:ext cx="3369863" cy="3804123"/>
          </a:xfrm>
          <a:prstGeom prst="rect">
            <a:avLst/>
          </a:prstGeom>
        </p:spPr>
      </p:pic>
    </p:spTree>
    <p:extLst>
      <p:ext uri="{BB962C8B-B14F-4D97-AF65-F5344CB8AC3E}">
        <p14:creationId xmlns:p14="http://schemas.microsoft.com/office/powerpoint/2010/main" val="408125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a:t>
            </a:r>
            <a:r>
              <a:rPr lang="en-GB" dirty="0"/>
              <a:t> ETL</a:t>
            </a:r>
            <a:r>
              <a:rPr lang="en-NL" dirty="0"/>
              <a:t> for DS development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17</a:t>
            </a:fld>
            <a:endParaRPr lang="nl-NL" dirty="0"/>
          </a:p>
        </p:txBody>
      </p:sp>
      <p:pic>
        <p:nvPicPr>
          <p:cNvPr id="8" name="Picture 7" descr="A screenshot of a cell phone&#10;&#10;Description automatically generated">
            <a:extLst>
              <a:ext uri="{FF2B5EF4-FFF2-40B4-BE49-F238E27FC236}">
                <a16:creationId xmlns:a16="http://schemas.microsoft.com/office/drawing/2014/main" id="{A8834122-0D63-4DC0-AC86-D15BEB21EAD9}"/>
              </a:ext>
            </a:extLst>
          </p:cNvPr>
          <p:cNvPicPr>
            <a:picLocks noChangeAspect="1"/>
          </p:cNvPicPr>
          <p:nvPr/>
        </p:nvPicPr>
        <p:blipFill>
          <a:blip r:embed="rId3"/>
          <a:stretch>
            <a:fillRect/>
          </a:stretch>
        </p:blipFill>
        <p:spPr>
          <a:xfrm>
            <a:off x="235973" y="930656"/>
            <a:ext cx="3840484" cy="862748"/>
          </a:xfrm>
          <a:prstGeom prst="rect">
            <a:avLst/>
          </a:prstGeom>
        </p:spPr>
      </p:pic>
      <p:pic>
        <p:nvPicPr>
          <p:cNvPr id="10242" name="Picture 2" descr="Connecting your own Hadoop or Spark to Azure Data Lake Store | by ...">
            <a:extLst>
              <a:ext uri="{FF2B5EF4-FFF2-40B4-BE49-F238E27FC236}">
                <a16:creationId xmlns:a16="http://schemas.microsoft.com/office/drawing/2014/main" id="{D1795E4C-64F1-4395-9CD7-842D16075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67" y="700856"/>
            <a:ext cx="810453" cy="42548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2B75CC9B-1D30-44C2-B3FB-46DE40E200B8}"/>
              </a:ext>
            </a:extLst>
          </p:cNvPr>
          <p:cNvSpPr/>
          <p:nvPr/>
        </p:nvSpPr>
        <p:spPr>
          <a:xfrm rot="16200000">
            <a:off x="5039424" y="901504"/>
            <a:ext cx="318565" cy="86825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1266" name="Picture 2" descr="Databricks | EMEA | Merkle">
            <a:extLst>
              <a:ext uri="{FF2B5EF4-FFF2-40B4-BE49-F238E27FC236}">
                <a16:creationId xmlns:a16="http://schemas.microsoft.com/office/drawing/2014/main" id="{24A57A0D-5635-4D78-AD4A-E3E934438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4232" y="741717"/>
            <a:ext cx="1131084" cy="1115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3FE516B6-E0C8-4189-B75D-DF1AA45BA975}"/>
              </a:ext>
            </a:extLst>
          </p:cNvPr>
          <p:cNvPicPr>
            <a:picLocks noChangeAspect="1"/>
          </p:cNvPicPr>
          <p:nvPr/>
        </p:nvPicPr>
        <p:blipFill>
          <a:blip r:embed="rId6"/>
          <a:stretch>
            <a:fillRect/>
          </a:stretch>
        </p:blipFill>
        <p:spPr>
          <a:xfrm>
            <a:off x="4238712" y="2930662"/>
            <a:ext cx="3671039" cy="1543415"/>
          </a:xfrm>
          <a:prstGeom prst="rect">
            <a:avLst/>
          </a:prstGeom>
        </p:spPr>
      </p:pic>
      <p:sp>
        <p:nvSpPr>
          <p:cNvPr id="10" name="Arrow: Down 9">
            <a:extLst>
              <a:ext uri="{FF2B5EF4-FFF2-40B4-BE49-F238E27FC236}">
                <a16:creationId xmlns:a16="http://schemas.microsoft.com/office/drawing/2014/main" id="{E620FE4A-1C9C-481C-8536-EC23D7EC9E54}"/>
              </a:ext>
            </a:extLst>
          </p:cNvPr>
          <p:cNvSpPr/>
          <p:nvPr/>
        </p:nvSpPr>
        <p:spPr>
          <a:xfrm>
            <a:off x="6517531" y="1659694"/>
            <a:ext cx="318565" cy="10687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1" name="Arrow: Down 10">
            <a:extLst>
              <a:ext uri="{FF2B5EF4-FFF2-40B4-BE49-F238E27FC236}">
                <a16:creationId xmlns:a16="http://schemas.microsoft.com/office/drawing/2014/main" id="{BDDFFF7F-B15D-41F2-81B6-C8F0BFAA3531}"/>
              </a:ext>
            </a:extLst>
          </p:cNvPr>
          <p:cNvSpPr/>
          <p:nvPr/>
        </p:nvSpPr>
        <p:spPr>
          <a:xfrm rot="5400000">
            <a:off x="3516017" y="3301212"/>
            <a:ext cx="318565" cy="8023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A22ED733-9537-4A27-987C-A42917F392F1}"/>
              </a:ext>
            </a:extLst>
          </p:cNvPr>
          <p:cNvPicPr>
            <a:picLocks noChangeAspect="1"/>
          </p:cNvPicPr>
          <p:nvPr/>
        </p:nvPicPr>
        <p:blipFill>
          <a:blip r:embed="rId7"/>
          <a:stretch>
            <a:fillRect/>
          </a:stretch>
        </p:blipFill>
        <p:spPr>
          <a:xfrm>
            <a:off x="65594" y="3276561"/>
            <a:ext cx="3000658" cy="862748"/>
          </a:xfrm>
          <a:prstGeom prst="rect">
            <a:avLst/>
          </a:prstGeom>
        </p:spPr>
      </p:pic>
      <p:sp>
        <p:nvSpPr>
          <p:cNvPr id="18" name="TextBox 17">
            <a:extLst>
              <a:ext uri="{FF2B5EF4-FFF2-40B4-BE49-F238E27FC236}">
                <a16:creationId xmlns:a16="http://schemas.microsoft.com/office/drawing/2014/main" id="{E8EB09AD-8A76-45E7-BCF4-38B8125CA91B}"/>
              </a:ext>
            </a:extLst>
          </p:cNvPr>
          <p:cNvSpPr txBox="1"/>
          <p:nvPr/>
        </p:nvSpPr>
        <p:spPr>
          <a:xfrm>
            <a:off x="657922" y="721831"/>
            <a:ext cx="2672408" cy="276999"/>
          </a:xfrm>
          <a:prstGeom prst="rect">
            <a:avLst/>
          </a:prstGeom>
          <a:noFill/>
        </p:spPr>
        <p:txBody>
          <a:bodyPr wrap="square" rtlCol="0">
            <a:spAutoFit/>
          </a:bodyPr>
          <a:lstStyle/>
          <a:p>
            <a:r>
              <a:rPr lang="en-GB" sz="1200" dirty="0"/>
              <a:t>Raw layer</a:t>
            </a:r>
            <a:endParaRPr lang="en-NL" sz="1200" dirty="0"/>
          </a:p>
        </p:txBody>
      </p:sp>
      <p:sp>
        <p:nvSpPr>
          <p:cNvPr id="19" name="TextBox 18">
            <a:extLst>
              <a:ext uri="{FF2B5EF4-FFF2-40B4-BE49-F238E27FC236}">
                <a16:creationId xmlns:a16="http://schemas.microsoft.com/office/drawing/2014/main" id="{4D30A972-E0B7-4585-9CB5-BFF5374BF83F}"/>
              </a:ext>
            </a:extLst>
          </p:cNvPr>
          <p:cNvSpPr txBox="1"/>
          <p:nvPr/>
        </p:nvSpPr>
        <p:spPr>
          <a:xfrm>
            <a:off x="4163688" y="2636633"/>
            <a:ext cx="2672408" cy="276999"/>
          </a:xfrm>
          <a:prstGeom prst="rect">
            <a:avLst/>
          </a:prstGeom>
          <a:noFill/>
        </p:spPr>
        <p:txBody>
          <a:bodyPr wrap="square" rtlCol="0">
            <a:spAutoFit/>
          </a:bodyPr>
          <a:lstStyle/>
          <a:p>
            <a:r>
              <a:rPr lang="en-GB" sz="1200" dirty="0"/>
              <a:t>Clean/Prepared/Conformed layers</a:t>
            </a:r>
            <a:endParaRPr lang="en-NL" sz="1200" dirty="0"/>
          </a:p>
        </p:txBody>
      </p:sp>
      <p:pic>
        <p:nvPicPr>
          <p:cNvPr id="20" name="Picture 2" descr="Connecting your own Hadoop or Spark to Azure Data Lake Store | by ...">
            <a:extLst>
              <a:ext uri="{FF2B5EF4-FFF2-40B4-BE49-F238E27FC236}">
                <a16:creationId xmlns:a16="http://schemas.microsoft.com/office/drawing/2014/main" id="{481239E6-1809-4BB9-BA02-BF8B58F21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172" y="2636633"/>
            <a:ext cx="810453" cy="42548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nstall Microsoft Azure Storage Explorer on Debian using the Snap ...">
            <a:extLst>
              <a:ext uri="{FF2B5EF4-FFF2-40B4-BE49-F238E27FC236}">
                <a16:creationId xmlns:a16="http://schemas.microsoft.com/office/drawing/2014/main" id="{68D46FAB-4D68-44EA-9BCB-C68BFFAC9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380" y="2608070"/>
            <a:ext cx="875840" cy="875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2C4098-009E-4ED6-9042-F596D4EAEE67}"/>
              </a:ext>
            </a:extLst>
          </p:cNvPr>
          <p:cNvSpPr txBox="1"/>
          <p:nvPr/>
        </p:nvSpPr>
        <p:spPr>
          <a:xfrm>
            <a:off x="691376" y="2925502"/>
            <a:ext cx="1964486" cy="276999"/>
          </a:xfrm>
          <a:prstGeom prst="rect">
            <a:avLst/>
          </a:prstGeom>
          <a:noFill/>
        </p:spPr>
        <p:txBody>
          <a:bodyPr wrap="square" rtlCol="0">
            <a:spAutoFit/>
          </a:bodyPr>
          <a:lstStyle/>
          <a:p>
            <a:r>
              <a:rPr lang="en-GB" sz="1200" dirty="0"/>
              <a:t>Development VM</a:t>
            </a:r>
            <a:endParaRPr lang="en-NL" sz="1200" dirty="0"/>
          </a:p>
        </p:txBody>
      </p:sp>
    </p:spTree>
    <p:extLst>
      <p:ext uri="{BB962C8B-B14F-4D97-AF65-F5344CB8AC3E}">
        <p14:creationId xmlns:p14="http://schemas.microsoft.com/office/powerpoint/2010/main" val="69443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18</a:t>
            </a:fld>
            <a:endParaRPr lang="nl-NL" dirty="0"/>
          </a:p>
        </p:txBody>
      </p:sp>
      <p:sp>
        <p:nvSpPr>
          <p:cNvPr id="10" name="Tijdelijke aanduiding voor tekst 3">
            <a:extLst>
              <a:ext uri="{FF2B5EF4-FFF2-40B4-BE49-F238E27FC236}">
                <a16:creationId xmlns:a16="http://schemas.microsoft.com/office/drawing/2014/main" id="{C1D12942-BC27-45F1-A451-58B7944823D1}"/>
              </a:ext>
            </a:extLst>
          </p:cNvPr>
          <p:cNvSpPr>
            <a:spLocks noGrp="1"/>
          </p:cNvSpPr>
          <p:nvPr>
            <p:ph type="body" sz="quarter" idx="15"/>
          </p:nvPr>
        </p:nvSpPr>
        <p:spPr>
          <a:xfrm>
            <a:off x="317853" y="966549"/>
            <a:ext cx="7534188" cy="3709770"/>
          </a:xfrm>
        </p:spPr>
        <p:txBody>
          <a:bodyPr>
            <a:normAutofit lnSpcReduction="10000"/>
          </a:bodyPr>
          <a:lstStyle/>
          <a:p>
            <a:r>
              <a:rPr lang="en-NL" dirty="0"/>
              <a:t>Spark can be used with a cluster, but also just on your laptop/VM with a </a:t>
            </a:r>
            <a:r>
              <a:rPr lang="en-NL" b="1" dirty="0"/>
              <a:t>standalone install </a:t>
            </a:r>
            <a:r>
              <a:rPr lang="en-NL" dirty="0"/>
              <a:t>(very useful for dev!)</a:t>
            </a:r>
          </a:p>
          <a:p>
            <a:pPr lvl="1"/>
            <a:r>
              <a:rPr lang="en-NL" dirty="0"/>
              <a:t>Install java and python on your machine</a:t>
            </a:r>
          </a:p>
          <a:p>
            <a:pPr lvl="1"/>
            <a:endParaRPr lang="en-NL" dirty="0"/>
          </a:p>
          <a:p>
            <a:pPr lvl="1"/>
            <a:r>
              <a:rPr lang="en-NL" dirty="0"/>
              <a:t>Download Spark from the website and install: </a:t>
            </a:r>
            <a:r>
              <a:rPr lang="en-GB" dirty="0">
                <a:hlinkClick r:id="rId3">
                  <a:extLst>
                    <a:ext uri="{A12FA001-AC4F-418D-AE19-62706E023703}">
                      <ahyp:hlinkClr xmlns:ahyp="http://schemas.microsoft.com/office/drawing/2018/hyperlinkcolor" val="tx"/>
                    </a:ext>
                  </a:extLst>
                </a:hlinkClick>
              </a:rPr>
              <a:t>https://spark.apache.org/downloads.html</a:t>
            </a:r>
            <a:endParaRPr lang="en-NL" dirty="0"/>
          </a:p>
          <a:p>
            <a:pPr lvl="1"/>
            <a:endParaRPr lang="en-NL" dirty="0"/>
          </a:p>
          <a:p>
            <a:pPr lvl="1"/>
            <a:endParaRPr lang="en-NL" dirty="0"/>
          </a:p>
          <a:p>
            <a:pPr lvl="1"/>
            <a:endParaRPr lang="en-NL" dirty="0"/>
          </a:p>
          <a:p>
            <a:pPr lvl="1"/>
            <a:endParaRPr lang="en-NL" dirty="0"/>
          </a:p>
          <a:p>
            <a:pPr lvl="1"/>
            <a:endParaRPr lang="en-NL" dirty="0"/>
          </a:p>
          <a:p>
            <a:pPr lvl="1"/>
            <a:r>
              <a:rPr lang="en-NL" dirty="0"/>
              <a:t>Install </a:t>
            </a:r>
            <a:r>
              <a:rPr lang="en-NL" dirty="0" err="1"/>
              <a:t>pyspark</a:t>
            </a:r>
            <a:r>
              <a:rPr lang="en-NL" dirty="0"/>
              <a:t> with pip install </a:t>
            </a:r>
            <a:r>
              <a:rPr lang="en-NL" dirty="0" err="1"/>
              <a:t>pyspark</a:t>
            </a:r>
            <a:r>
              <a:rPr lang="en-NL" dirty="0"/>
              <a:t>==3.0.0 (check the version!)</a:t>
            </a:r>
          </a:p>
          <a:p>
            <a:pPr marL="216000" lvl="1" indent="0">
              <a:buNone/>
            </a:pPr>
            <a:endParaRPr lang="en-NL" dirty="0"/>
          </a:p>
          <a:p>
            <a:pPr lvl="1"/>
            <a:r>
              <a:rPr lang="en-NL" dirty="0"/>
              <a:t>Setup $SPARK_HOME with the value of the spark installation directory</a:t>
            </a:r>
          </a:p>
          <a:p>
            <a:pPr lvl="1"/>
            <a:endParaRPr lang="en-NL" dirty="0"/>
          </a:p>
          <a:p>
            <a:pPr lvl="1"/>
            <a:r>
              <a:rPr lang="en-NL" dirty="0"/>
              <a:t>Make sure $JAVA_HOME points to the Java JRE path</a:t>
            </a:r>
          </a:p>
          <a:p>
            <a:pPr lvl="1"/>
            <a:endParaRPr lang="en-NL" dirty="0"/>
          </a:p>
          <a:p>
            <a:pPr lvl="1"/>
            <a:r>
              <a:rPr lang="en-NL" dirty="0"/>
              <a:t>Now </a:t>
            </a:r>
            <a:r>
              <a:rPr lang="en-GB" dirty="0"/>
              <a:t>“</a:t>
            </a:r>
            <a:r>
              <a:rPr lang="en-GB" dirty="0" err="1"/>
              <a:t>pyspark</a:t>
            </a:r>
            <a:r>
              <a:rPr lang="en-GB" dirty="0"/>
              <a:t>” from the terminal will launch </a:t>
            </a:r>
            <a:r>
              <a:rPr lang="en-GB" dirty="0" err="1"/>
              <a:t>pyspark</a:t>
            </a:r>
            <a:r>
              <a:rPr lang="en-GB" dirty="0"/>
              <a:t> (“spark-shell” will launch the Scala version)</a:t>
            </a:r>
          </a:p>
          <a:p>
            <a:pPr lvl="1"/>
            <a:endParaRPr lang="en-GB" dirty="0"/>
          </a:p>
          <a:p>
            <a:pPr lvl="1"/>
            <a:r>
              <a:rPr lang="en-GB" dirty="0"/>
              <a:t>Develop!</a:t>
            </a:r>
            <a:endParaRPr lang="en-NL" dirty="0"/>
          </a:p>
          <a:p>
            <a:pPr lvl="1"/>
            <a:endParaRPr lang="en-NL" dirty="0"/>
          </a:p>
          <a:p>
            <a:pPr lvl="1"/>
            <a:endParaRPr lang="en-NL" dirty="0"/>
          </a:p>
          <a:p>
            <a:pPr lvl="1"/>
            <a:endParaRPr lang="nl-NL" dirty="0"/>
          </a:p>
        </p:txBody>
      </p:sp>
      <p:pic>
        <p:nvPicPr>
          <p:cNvPr id="4" name="Picture 3" descr="A screenshot of a social media post&#10;&#10;Description automatically generated">
            <a:extLst>
              <a:ext uri="{FF2B5EF4-FFF2-40B4-BE49-F238E27FC236}">
                <a16:creationId xmlns:a16="http://schemas.microsoft.com/office/drawing/2014/main" id="{7F4B165F-A8A2-44D2-8E85-CAEDE4A07E31}"/>
              </a:ext>
            </a:extLst>
          </p:cNvPr>
          <p:cNvPicPr>
            <a:picLocks noChangeAspect="1"/>
          </p:cNvPicPr>
          <p:nvPr/>
        </p:nvPicPr>
        <p:blipFill>
          <a:blip r:embed="rId4"/>
          <a:stretch>
            <a:fillRect/>
          </a:stretch>
        </p:blipFill>
        <p:spPr>
          <a:xfrm>
            <a:off x="2483627" y="2015700"/>
            <a:ext cx="3399313" cy="805734"/>
          </a:xfrm>
          <a:prstGeom prst="rect">
            <a:avLst/>
          </a:prstGeom>
        </p:spPr>
      </p:pic>
    </p:spTree>
    <p:extLst>
      <p:ext uri="{BB962C8B-B14F-4D97-AF65-F5344CB8AC3E}">
        <p14:creationId xmlns:p14="http://schemas.microsoft.com/office/powerpoint/2010/main" val="202512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on Azure </a:t>
            </a:r>
            <a:r>
              <a:rPr lang="en-NL" dirty="0" err="1"/>
              <a:t>databricks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80077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2</a:t>
            </a:fld>
            <a:endParaRPr lang="nl-NL"/>
          </a:p>
        </p:txBody>
      </p:sp>
      <p:sp>
        <p:nvSpPr>
          <p:cNvPr id="2" name="Titel 1"/>
          <p:cNvSpPr>
            <a:spLocks noGrp="1"/>
          </p:cNvSpPr>
          <p:nvPr>
            <p:ph type="title"/>
          </p:nvPr>
        </p:nvSpPr>
        <p:spPr>
          <a:xfrm>
            <a:off x="3914266" y="995081"/>
            <a:ext cx="4068856" cy="1108357"/>
          </a:xfrm>
        </p:spPr>
        <p:txBody>
          <a:bodyPr/>
          <a:lstStyle/>
          <a:p>
            <a:r>
              <a:rPr lang="en-NL" dirty="0"/>
              <a:t>Introduction</a:t>
            </a:r>
            <a:endParaRPr lang="nl-NL" dirty="0"/>
          </a:p>
        </p:txBody>
      </p:sp>
      <p:sp>
        <p:nvSpPr>
          <p:cNvPr id="5" name="Tijdelijke aanduiding voor inhoud 4"/>
          <p:cNvSpPr>
            <a:spLocks noGrp="1"/>
          </p:cNvSpPr>
          <p:nvPr>
            <p:ph sz="quarter" idx="20"/>
          </p:nvPr>
        </p:nvSpPr>
        <p:spPr>
          <a:xfrm>
            <a:off x="3963598" y="1743427"/>
            <a:ext cx="3557296" cy="2413000"/>
          </a:xfrm>
        </p:spPr>
        <p:txBody>
          <a:bodyPr>
            <a:normAutofit fontScale="92500"/>
          </a:bodyPr>
          <a:lstStyle/>
          <a:p>
            <a:r>
              <a:rPr lang="en-NL" dirty="0"/>
              <a:t>Manager, Advanced Analytics, Avanade (Dec 2020 -)</a:t>
            </a:r>
          </a:p>
          <a:p>
            <a:endParaRPr lang="en-NL" dirty="0"/>
          </a:p>
          <a:p>
            <a:r>
              <a:rPr lang="en-NL" dirty="0"/>
              <a:t>Senior data scientist, Altius Europe (Nov 2019 – Dec 2020)</a:t>
            </a:r>
          </a:p>
          <a:p>
            <a:endParaRPr lang="en-NL" dirty="0"/>
          </a:p>
          <a:p>
            <a:r>
              <a:rPr lang="en-NL" dirty="0"/>
              <a:t>Lecturer ML, AUAS and Centre for market insights, (Oct 2019 - )</a:t>
            </a:r>
          </a:p>
          <a:p>
            <a:endParaRPr lang="en-NL" dirty="0"/>
          </a:p>
          <a:p>
            <a:r>
              <a:rPr lang="en-NL" dirty="0"/>
              <a:t>Data Scientist, funda.nl, (Sep 2017 – Oct 2019)</a:t>
            </a:r>
          </a:p>
          <a:p>
            <a:endParaRPr lang="en-NL" dirty="0"/>
          </a:p>
          <a:p>
            <a:r>
              <a:rPr lang="en-NL" dirty="0"/>
              <a:t>PhD in mathematical logic, </a:t>
            </a:r>
            <a:r>
              <a:rPr lang="en-NL" dirty="0" err="1"/>
              <a:t>UvA</a:t>
            </a:r>
            <a:r>
              <a:rPr lang="en-NL" dirty="0"/>
              <a:t> and ILLC, Amsterdam (Sep. 2012 – April 2017)</a:t>
            </a:r>
            <a:endParaRPr lang="nl-NL" dirty="0"/>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2"/>
          <a:srcRect/>
          <a:stretch>
            <a:fillRect/>
          </a:stretch>
        </p:blipFill>
        <p:spPr/>
      </p:pic>
      <p:pic>
        <p:nvPicPr>
          <p:cNvPr id="11" name="Picture Placeholder 10" descr="A person looking at the camera&#10;&#10;Description automatically generated">
            <a:extLst>
              <a:ext uri="{FF2B5EF4-FFF2-40B4-BE49-F238E27FC236}">
                <a16:creationId xmlns:a16="http://schemas.microsoft.com/office/drawing/2014/main" id="{1665AC17-8E4C-4107-89A4-A17EA7593FF1}"/>
              </a:ext>
            </a:extLst>
          </p:cNvPr>
          <p:cNvPicPr>
            <a:picLocks noGrp="1" noChangeAspect="1"/>
          </p:cNvPicPr>
          <p:nvPr>
            <p:ph type="pic" sz="quarter" idx="22"/>
          </p:nvPr>
        </p:nvPicPr>
        <p:blipFill>
          <a:blip r:embed="rId3"/>
          <a:srcRect t="7465" b="7465"/>
          <a:stretch>
            <a:fillRect/>
          </a:stretch>
        </p:blipFill>
        <p:spPr>
          <a:xfrm>
            <a:off x="278576" y="1083212"/>
            <a:ext cx="2902193" cy="2468880"/>
          </a:xfrm>
        </p:spPr>
      </p:pic>
    </p:spTree>
    <p:extLst>
      <p:ext uri="{BB962C8B-B14F-4D97-AF65-F5344CB8AC3E}">
        <p14:creationId xmlns:p14="http://schemas.microsoft.com/office/powerpoint/2010/main" val="89735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G</a:t>
            </a:r>
            <a:r>
              <a:rPr lang="en-NL" dirty="0"/>
              <a:t>o to portal.azure.com and open your resource group</a:t>
            </a:r>
          </a:p>
          <a:p>
            <a:r>
              <a:rPr lang="en-NL" dirty="0"/>
              <a:t>Click “</a:t>
            </a:r>
            <a:r>
              <a:rPr lang="en-NL" b="1" dirty="0"/>
              <a:t>add</a:t>
            </a:r>
            <a:r>
              <a:rPr lang="en-NL" dirty="0"/>
              <a:t>” at the top of the menu</a:t>
            </a:r>
          </a:p>
          <a:p>
            <a:r>
              <a:rPr lang="en-GB" dirty="0"/>
              <a:t>I</a:t>
            </a:r>
            <a:r>
              <a:rPr lang="en-NL" dirty="0"/>
              <a:t>n “search the marketplace”, type and select “</a:t>
            </a:r>
            <a:r>
              <a:rPr lang="en-NL" b="1" dirty="0"/>
              <a:t>storage account</a:t>
            </a:r>
            <a:r>
              <a:rPr lang="en-NL" dirty="0"/>
              <a:t>”</a:t>
            </a:r>
          </a:p>
          <a:p>
            <a:r>
              <a:rPr lang="en-NL" dirty="0"/>
              <a:t>Click on “</a:t>
            </a:r>
            <a:r>
              <a:rPr lang="en-NL" b="1" dirty="0"/>
              <a:t>create</a:t>
            </a:r>
            <a:r>
              <a:rPr lang="en-NL" dirty="0"/>
              <a:t>”. This will open the creation menu. The entry “resource group” will display the name of your resource group (mine is “</a:t>
            </a:r>
            <a:r>
              <a:rPr lang="en-NL" b="1" dirty="0" err="1"/>
              <a:t>spark_training</a:t>
            </a:r>
            <a:r>
              <a:rPr lang="en-NL" dirty="0"/>
              <a:t>”):</a:t>
            </a:r>
          </a:p>
          <a:p>
            <a:pPr lvl="1"/>
            <a:endParaRPr lang="en-NL" dirty="0"/>
          </a:p>
          <a:p>
            <a:pPr lvl="1"/>
            <a:endParaRPr lang="nl-NL" dirty="0"/>
          </a:p>
        </p:txBody>
      </p:sp>
      <p:pic>
        <p:nvPicPr>
          <p:cNvPr id="8" name="Picture 7" descr="A screenshot of a social media post&#10;&#10;Description automatically generated">
            <a:extLst>
              <a:ext uri="{FF2B5EF4-FFF2-40B4-BE49-F238E27FC236}">
                <a16:creationId xmlns:a16="http://schemas.microsoft.com/office/drawing/2014/main" id="{0F9862B3-85BE-401A-939E-9B839BD1A213}"/>
              </a:ext>
            </a:extLst>
          </p:cNvPr>
          <p:cNvPicPr>
            <a:picLocks noChangeAspect="1"/>
          </p:cNvPicPr>
          <p:nvPr/>
        </p:nvPicPr>
        <p:blipFill>
          <a:blip r:embed="rId3"/>
          <a:stretch>
            <a:fillRect/>
          </a:stretch>
        </p:blipFill>
        <p:spPr>
          <a:xfrm>
            <a:off x="2876518" y="2046415"/>
            <a:ext cx="2739667" cy="2766826"/>
          </a:xfrm>
          <a:prstGeom prst="rect">
            <a:avLst/>
          </a:prstGeom>
        </p:spPr>
      </p:pic>
    </p:spTree>
    <p:extLst>
      <p:ext uri="{BB962C8B-B14F-4D97-AF65-F5344CB8AC3E}">
        <p14:creationId xmlns:p14="http://schemas.microsoft.com/office/powerpoint/2010/main" val="395163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Input a name for your storage account</a:t>
            </a:r>
          </a:p>
          <a:p>
            <a:r>
              <a:rPr lang="en-NL" dirty="0"/>
              <a:t>Choose a location for your storage account. If possible, choose a location that is the same as the location where you created your </a:t>
            </a:r>
            <a:r>
              <a:rPr lang="en-NL" dirty="0" err="1"/>
              <a:t>databricks</a:t>
            </a:r>
            <a:r>
              <a:rPr lang="en-NL" dirty="0"/>
              <a:t> resource. This will reduce network latencies.</a:t>
            </a:r>
          </a:p>
          <a:p>
            <a:r>
              <a:rPr lang="en-NL" dirty="0"/>
              <a:t>Leave the rest as it is an select the “</a:t>
            </a:r>
            <a:r>
              <a:rPr lang="en-NL" b="1" dirty="0"/>
              <a:t>advanced</a:t>
            </a:r>
            <a:r>
              <a:rPr lang="en-NL" dirty="0"/>
              <a:t>” tab at the top:</a:t>
            </a:r>
          </a:p>
          <a:p>
            <a:endParaRPr lang="en-NL" dirty="0"/>
          </a:p>
          <a:p>
            <a:pPr lvl="1"/>
            <a:endParaRPr lang="nl-NL" dirty="0"/>
          </a:p>
        </p:txBody>
      </p:sp>
      <p:pic>
        <p:nvPicPr>
          <p:cNvPr id="2" name="Picture 1" descr="A screenshot of a social media post&#10;&#10;Description automatically generated">
            <a:extLst>
              <a:ext uri="{FF2B5EF4-FFF2-40B4-BE49-F238E27FC236}">
                <a16:creationId xmlns:a16="http://schemas.microsoft.com/office/drawing/2014/main" id="{C8739BB0-B98C-4615-9E30-478AD4D20399}"/>
              </a:ext>
            </a:extLst>
          </p:cNvPr>
          <p:cNvPicPr>
            <a:picLocks noChangeAspect="1"/>
          </p:cNvPicPr>
          <p:nvPr/>
        </p:nvPicPr>
        <p:blipFill>
          <a:blip r:embed="rId3"/>
          <a:stretch>
            <a:fillRect/>
          </a:stretch>
        </p:blipFill>
        <p:spPr>
          <a:xfrm>
            <a:off x="2715113" y="1857636"/>
            <a:ext cx="2739667" cy="2766826"/>
          </a:xfrm>
          <a:prstGeom prst="rect">
            <a:avLst/>
          </a:prstGeom>
        </p:spPr>
      </p:pic>
      <p:sp>
        <p:nvSpPr>
          <p:cNvPr id="4" name="Arrow: Down 3">
            <a:extLst>
              <a:ext uri="{FF2B5EF4-FFF2-40B4-BE49-F238E27FC236}">
                <a16:creationId xmlns:a16="http://schemas.microsoft.com/office/drawing/2014/main" id="{DED257E4-6BED-42B9-A2E5-5FA354484B37}"/>
              </a:ext>
            </a:extLst>
          </p:cNvPr>
          <p:cNvSpPr/>
          <p:nvPr/>
        </p:nvSpPr>
        <p:spPr>
          <a:xfrm>
            <a:off x="3610405" y="1805779"/>
            <a:ext cx="430653" cy="4011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15389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 the advanced tab, set “</a:t>
            </a:r>
            <a:r>
              <a:rPr lang="en-NL" b="1" dirty="0"/>
              <a:t>hierarchical namespace</a:t>
            </a:r>
            <a:r>
              <a:rPr lang="en-NL" dirty="0"/>
              <a:t>” to “</a:t>
            </a:r>
            <a:r>
              <a:rPr lang="en-NL" b="1" dirty="0"/>
              <a:t>Enabled</a:t>
            </a:r>
            <a:r>
              <a:rPr lang="en-NL" dirty="0"/>
              <a:t>”. </a:t>
            </a:r>
          </a:p>
          <a:p>
            <a:r>
              <a:rPr lang="en-NL" dirty="0"/>
              <a:t>This will allow us to create hierarchical namespaces, i.e., folders and subfolders</a:t>
            </a:r>
          </a:p>
          <a:p>
            <a:r>
              <a:rPr lang="en-NL" dirty="0"/>
              <a:t>By default, azure blob storage has a flat structure (no nesting of subfolders in containers)</a:t>
            </a:r>
          </a:p>
          <a:p>
            <a:r>
              <a:rPr lang="en-NL" dirty="0"/>
              <a:t>Click on “</a:t>
            </a:r>
            <a:r>
              <a:rPr lang="en-NL" b="1" dirty="0"/>
              <a:t>review + create</a:t>
            </a:r>
            <a:r>
              <a:rPr lang="en-NL" dirty="0"/>
              <a:t>” at the bottom of the window. After doing some validity check, your resource will be created </a:t>
            </a:r>
          </a:p>
          <a:p>
            <a:pPr lvl="1"/>
            <a:r>
              <a:rPr lang="en-NL" dirty="0"/>
              <a:t>Note that this might take some time. You can check the progress of the resource creation from the “</a:t>
            </a:r>
            <a:r>
              <a:rPr lang="en-NL" b="1" dirty="0"/>
              <a:t>bell</a:t>
            </a:r>
            <a:r>
              <a:rPr lang="en-NL" dirty="0"/>
              <a:t>” icon at the top of the page</a:t>
            </a:r>
          </a:p>
          <a:p>
            <a:endParaRPr lang="en-NL" dirty="0"/>
          </a:p>
          <a:p>
            <a:pPr lvl="1"/>
            <a:endParaRPr lang="nl-NL" dirty="0"/>
          </a:p>
        </p:txBody>
      </p:sp>
      <p:pic>
        <p:nvPicPr>
          <p:cNvPr id="10" name="Picture 9" descr="A screenshot of a cell phone&#10;&#10;Description automatically generated">
            <a:extLst>
              <a:ext uri="{FF2B5EF4-FFF2-40B4-BE49-F238E27FC236}">
                <a16:creationId xmlns:a16="http://schemas.microsoft.com/office/drawing/2014/main" id="{F3EBA748-95A9-427C-A4BA-28DA79D66B62}"/>
              </a:ext>
            </a:extLst>
          </p:cNvPr>
          <p:cNvPicPr>
            <a:picLocks noChangeAspect="1"/>
          </p:cNvPicPr>
          <p:nvPr/>
        </p:nvPicPr>
        <p:blipFill>
          <a:blip r:embed="rId3"/>
          <a:stretch>
            <a:fillRect/>
          </a:stretch>
        </p:blipFill>
        <p:spPr>
          <a:xfrm>
            <a:off x="3038168" y="2699281"/>
            <a:ext cx="2150589" cy="2031263"/>
          </a:xfrm>
          <a:prstGeom prst="rect">
            <a:avLst/>
          </a:prstGeom>
        </p:spPr>
      </p:pic>
      <p:sp>
        <p:nvSpPr>
          <p:cNvPr id="11" name="Arrow: Down 10">
            <a:extLst>
              <a:ext uri="{FF2B5EF4-FFF2-40B4-BE49-F238E27FC236}">
                <a16:creationId xmlns:a16="http://schemas.microsoft.com/office/drawing/2014/main" id="{E1F420CA-C579-4BD8-9246-670722EEA3C7}"/>
              </a:ext>
            </a:extLst>
          </p:cNvPr>
          <p:cNvSpPr/>
          <p:nvPr/>
        </p:nvSpPr>
        <p:spPr>
          <a:xfrm>
            <a:off x="4654590" y="2300747"/>
            <a:ext cx="318565" cy="3657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E91CDED8-9591-4593-9D63-3649609C64D1}"/>
              </a:ext>
            </a:extLst>
          </p:cNvPr>
          <p:cNvSpPr/>
          <p:nvPr/>
        </p:nvSpPr>
        <p:spPr>
          <a:xfrm>
            <a:off x="2540446" y="3924586"/>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3" name="Arrow: Right 12">
            <a:extLst>
              <a:ext uri="{FF2B5EF4-FFF2-40B4-BE49-F238E27FC236}">
                <a16:creationId xmlns:a16="http://schemas.microsoft.com/office/drawing/2014/main" id="{D5902486-019F-408D-9C21-BD2FC1C35131}"/>
              </a:ext>
            </a:extLst>
          </p:cNvPr>
          <p:cNvSpPr/>
          <p:nvPr/>
        </p:nvSpPr>
        <p:spPr>
          <a:xfrm>
            <a:off x="2540446" y="4481640"/>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44476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file system</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Your azure data lake resource should now appear when you open your resource group. Click on it, and in the interface that opens up click on “</a:t>
            </a:r>
            <a:r>
              <a:rPr lang="en-NL" b="1" dirty="0"/>
              <a:t>containers</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r>
              <a:rPr lang="en-NL" dirty="0"/>
              <a:t>Then select the “+ container” button at the top</a:t>
            </a:r>
          </a:p>
          <a:p>
            <a:pPr lvl="1"/>
            <a:endParaRPr lang="en-NL" dirty="0"/>
          </a:p>
          <a:p>
            <a:pPr lvl="1"/>
            <a:r>
              <a:rPr lang="en-NL" dirty="0"/>
              <a:t>Fill in “</a:t>
            </a:r>
            <a:r>
              <a:rPr lang="en-NL" b="1" dirty="0" err="1"/>
              <a:t>iotdata</a:t>
            </a:r>
            <a:r>
              <a:rPr lang="en-NL" dirty="0"/>
              <a:t>” as the container name, and click on “</a:t>
            </a:r>
            <a:r>
              <a:rPr lang="en-NL" b="1" dirty="0"/>
              <a:t>create</a:t>
            </a:r>
            <a:r>
              <a:rPr lang="en-NL" dirty="0"/>
              <a:t>”</a:t>
            </a:r>
          </a:p>
          <a:p>
            <a:pPr lvl="1"/>
            <a:endParaRPr lang="en-NL" dirty="0"/>
          </a:p>
          <a:p>
            <a:pPr lvl="1"/>
            <a:r>
              <a:rPr lang="en-NL" dirty="0"/>
              <a:t>This container is the file system we will mount on </a:t>
            </a:r>
            <a:r>
              <a:rPr lang="en-NL" dirty="0" err="1"/>
              <a:t>databricks</a:t>
            </a:r>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B6AA8C66-7B92-4C87-AEA8-2EF3DC0D1CA0}"/>
              </a:ext>
            </a:extLst>
          </p:cNvPr>
          <p:cNvPicPr>
            <a:picLocks noChangeAspect="1"/>
          </p:cNvPicPr>
          <p:nvPr/>
        </p:nvPicPr>
        <p:blipFill>
          <a:blip r:embed="rId3"/>
          <a:stretch>
            <a:fillRect/>
          </a:stretch>
        </p:blipFill>
        <p:spPr>
          <a:xfrm>
            <a:off x="272851" y="1492866"/>
            <a:ext cx="3225466" cy="1386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3D86EC-3961-40F0-80A5-A5511F183C57}"/>
              </a:ext>
            </a:extLst>
          </p:cNvPr>
          <p:cNvPicPr>
            <a:picLocks noChangeAspect="1"/>
          </p:cNvPicPr>
          <p:nvPr/>
        </p:nvPicPr>
        <p:blipFill>
          <a:blip r:embed="rId4"/>
          <a:stretch>
            <a:fillRect/>
          </a:stretch>
        </p:blipFill>
        <p:spPr>
          <a:xfrm>
            <a:off x="4572000" y="1400697"/>
            <a:ext cx="3077703" cy="1570356"/>
          </a:xfrm>
          <a:prstGeom prst="rect">
            <a:avLst/>
          </a:prstGeom>
        </p:spPr>
      </p:pic>
      <p:sp>
        <p:nvSpPr>
          <p:cNvPr id="8" name="Arrow: Right 7">
            <a:extLst>
              <a:ext uri="{FF2B5EF4-FFF2-40B4-BE49-F238E27FC236}">
                <a16:creationId xmlns:a16="http://schemas.microsoft.com/office/drawing/2014/main" id="{8DA850A0-E7A0-43C6-95AD-E8D62AC6EBEF}"/>
              </a:ext>
            </a:extLst>
          </p:cNvPr>
          <p:cNvSpPr/>
          <p:nvPr/>
        </p:nvSpPr>
        <p:spPr>
          <a:xfrm>
            <a:off x="3745734" y="2044603"/>
            <a:ext cx="678426" cy="2005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0D7A38D4-5C6A-4596-9D31-E16A5D743A4C}"/>
              </a:ext>
            </a:extLst>
          </p:cNvPr>
          <p:cNvPicPr>
            <a:picLocks noChangeAspect="1"/>
          </p:cNvPicPr>
          <p:nvPr/>
        </p:nvPicPr>
        <p:blipFill>
          <a:blip r:embed="rId5"/>
          <a:stretch>
            <a:fillRect/>
          </a:stretch>
        </p:blipFill>
        <p:spPr>
          <a:xfrm>
            <a:off x="5076401" y="2971053"/>
            <a:ext cx="2618304" cy="2099433"/>
          </a:xfrm>
          <a:prstGeom prst="rect">
            <a:avLst/>
          </a:prstGeom>
        </p:spPr>
      </p:pic>
    </p:spTree>
    <p:extLst>
      <p:ext uri="{BB962C8B-B14F-4D97-AF65-F5344CB8AC3E}">
        <p14:creationId xmlns:p14="http://schemas.microsoft.com/office/powerpoint/2010/main" val="21827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folders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Click now on your created filesystem </a:t>
            </a:r>
            <a:r>
              <a:rPr lang="en-NL" b="1" dirty="0" err="1"/>
              <a:t>iotdata</a:t>
            </a:r>
            <a:r>
              <a:rPr lang="en-NL" b="1" dirty="0"/>
              <a:t> </a:t>
            </a:r>
            <a:r>
              <a:rPr lang="en-NL" dirty="0"/>
              <a:t>and click on “</a:t>
            </a:r>
            <a:r>
              <a:rPr lang="en-NL" b="1" dirty="0"/>
              <a:t>+ add directory</a:t>
            </a:r>
            <a:r>
              <a:rPr lang="en-NL" dirty="0"/>
              <a:t>” at the top</a:t>
            </a:r>
          </a:p>
          <a:p>
            <a:endParaRPr lang="en-NL" dirty="0"/>
          </a:p>
          <a:p>
            <a:r>
              <a:rPr lang="en-NL" dirty="0"/>
              <a:t>Add two directories “Raw” and “Clean”</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endParaRPr lang="nl-NL" dirty="0"/>
          </a:p>
        </p:txBody>
      </p:sp>
      <p:pic>
        <p:nvPicPr>
          <p:cNvPr id="6" name="Picture 5" descr="A screenshot of a cell phone&#10;&#10;Description automatically generated">
            <a:extLst>
              <a:ext uri="{FF2B5EF4-FFF2-40B4-BE49-F238E27FC236}">
                <a16:creationId xmlns:a16="http://schemas.microsoft.com/office/drawing/2014/main" id="{52419D51-EA21-4B46-8D4B-CCE6B89060EB}"/>
              </a:ext>
            </a:extLst>
          </p:cNvPr>
          <p:cNvPicPr>
            <a:picLocks noChangeAspect="1"/>
          </p:cNvPicPr>
          <p:nvPr/>
        </p:nvPicPr>
        <p:blipFill>
          <a:blip r:embed="rId3"/>
          <a:stretch>
            <a:fillRect/>
          </a:stretch>
        </p:blipFill>
        <p:spPr>
          <a:xfrm>
            <a:off x="2212258" y="1736098"/>
            <a:ext cx="3987963" cy="3028204"/>
          </a:xfrm>
          <a:prstGeom prst="rect">
            <a:avLst/>
          </a:prstGeom>
        </p:spPr>
      </p:pic>
    </p:spTree>
    <p:extLst>
      <p:ext uri="{BB962C8B-B14F-4D97-AF65-F5344CB8AC3E}">
        <p14:creationId xmlns:p14="http://schemas.microsoft.com/office/powerpoint/2010/main" val="1714340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Upload data on the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fontScale="92500" lnSpcReduction="10000"/>
          </a:bodyPr>
          <a:lstStyle/>
          <a:p>
            <a:r>
              <a:rPr lang="en-NL" dirty="0"/>
              <a:t>Download and unzip the file ‘low-carbon-data-168-files’ from:</a:t>
            </a:r>
          </a:p>
          <a:p>
            <a:pPr lvl="1"/>
            <a:r>
              <a:rPr lang="en-GB" dirty="0">
                <a:hlinkClick r:id="rId3"/>
              </a:rPr>
              <a:t>https://data.london.gov.uk/dataset/smartmeter-energy-use-data-in-london-households</a:t>
            </a:r>
            <a:endParaRPr lang="en-NL" dirty="0"/>
          </a:p>
          <a:p>
            <a:pPr lvl="1"/>
            <a:endParaRPr lang="en-NL" dirty="0"/>
          </a:p>
          <a:p>
            <a:r>
              <a:rPr lang="en-NL" dirty="0"/>
              <a:t>Open the “</a:t>
            </a:r>
            <a:r>
              <a:rPr lang="en-NL" b="1" dirty="0"/>
              <a:t>raw</a:t>
            </a:r>
            <a:r>
              <a:rPr lang="en-NL" dirty="0"/>
              <a:t>” folder just created, and click on “</a:t>
            </a:r>
            <a:r>
              <a:rPr lang="en-NL" b="1" dirty="0"/>
              <a:t>upload</a:t>
            </a:r>
            <a:r>
              <a:rPr lang="en-NL" dirty="0"/>
              <a:t>” in the top bar</a:t>
            </a:r>
          </a:p>
          <a:p>
            <a:r>
              <a:rPr lang="en-NL" dirty="0"/>
              <a:t>Click the folder icon next to “</a:t>
            </a:r>
            <a:r>
              <a:rPr lang="en-NL" b="1" dirty="0"/>
              <a:t>files</a:t>
            </a:r>
            <a:r>
              <a:rPr lang="en-NL" dirty="0"/>
              <a:t>”, and navigate to the folder where the extracted .csv files with the sensor readings are.</a:t>
            </a:r>
          </a:p>
          <a:p>
            <a:r>
              <a:rPr lang="en-NL" dirty="0"/>
              <a:t>Highlight all .csv files and click “</a:t>
            </a:r>
            <a:r>
              <a:rPr lang="en-NL" b="1" dirty="0"/>
              <a:t>open</a:t>
            </a:r>
            <a:r>
              <a:rPr lang="en-NL" dirty="0"/>
              <a:t>”</a:t>
            </a:r>
          </a:p>
          <a:p>
            <a:r>
              <a:rPr lang="en-NL" dirty="0"/>
              <a:t>Click on “</a:t>
            </a:r>
            <a:r>
              <a:rPr lang="en-NL" b="1" dirty="0"/>
              <a:t>upload</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marL="216000" lvl="1" indent="0">
              <a:buNone/>
            </a:pPr>
            <a:endParaRPr lang="en-NL" dirty="0"/>
          </a:p>
          <a:p>
            <a:pPr lvl="1"/>
            <a:r>
              <a:rPr lang="en-NL" dirty="0"/>
              <a:t>Your files will start being uploaded on the data lake. This will take quite some time, so go grab a coffee.</a:t>
            </a:r>
          </a:p>
          <a:p>
            <a:pPr lvl="1"/>
            <a:r>
              <a:rPr lang="en-NL" dirty="0"/>
              <a:t>Note that in a real application, the sensor readings would be exported to the data lake (e.g. daily or sub-daily) from something like IoT hub (which collects telemetry from the devices) in .json or </a:t>
            </a:r>
            <a:r>
              <a:rPr lang="en-NL" dirty="0" err="1"/>
              <a:t>avro</a:t>
            </a:r>
            <a:r>
              <a:rPr lang="en-NL" dirty="0"/>
              <a:t> format, see: </a:t>
            </a:r>
            <a:r>
              <a:rPr lang="en-GB" dirty="0">
                <a:hlinkClick r:id="rId4"/>
              </a:rPr>
              <a:t>https://docs.microsoft.com/en-us/azure/iot-hub/iot-hub-devguide-messages-d2c#azure-storage</a:t>
            </a:r>
            <a:endParaRPr lang="en-NL" dirty="0"/>
          </a:p>
          <a:p>
            <a:pPr lvl="1"/>
            <a:endParaRPr lang="nl-NL" dirty="0"/>
          </a:p>
        </p:txBody>
      </p:sp>
      <p:pic>
        <p:nvPicPr>
          <p:cNvPr id="11" name="Picture 10" descr="A screenshot of a cell phone&#10;&#10;Description automatically generated">
            <a:extLst>
              <a:ext uri="{FF2B5EF4-FFF2-40B4-BE49-F238E27FC236}">
                <a16:creationId xmlns:a16="http://schemas.microsoft.com/office/drawing/2014/main" id="{0F3B933A-DDDE-4834-8CB3-7DA0B5AED50E}"/>
              </a:ext>
            </a:extLst>
          </p:cNvPr>
          <p:cNvPicPr>
            <a:picLocks noChangeAspect="1"/>
          </p:cNvPicPr>
          <p:nvPr/>
        </p:nvPicPr>
        <p:blipFill>
          <a:blip r:embed="rId5"/>
          <a:stretch>
            <a:fillRect/>
          </a:stretch>
        </p:blipFill>
        <p:spPr>
          <a:xfrm>
            <a:off x="2179051" y="2272320"/>
            <a:ext cx="3663307" cy="1523577"/>
          </a:xfrm>
          <a:prstGeom prst="rect">
            <a:avLst/>
          </a:prstGeom>
        </p:spPr>
      </p:pic>
    </p:spTree>
    <p:extLst>
      <p:ext uri="{BB962C8B-B14F-4D97-AF65-F5344CB8AC3E}">
        <p14:creationId xmlns:p14="http://schemas.microsoft.com/office/powerpoint/2010/main" val="365739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a:xfrm>
            <a:off x="323851" y="995081"/>
            <a:ext cx="4086783" cy="1831790"/>
          </a:xfrm>
        </p:spPr>
        <p:txBody>
          <a:bodyPr>
            <a:noAutofit/>
          </a:bodyPr>
          <a:lstStyle/>
          <a:p>
            <a:r>
              <a:rPr lang="en-NL" dirty="0"/>
              <a:t>Spark origins – Hadoop </a:t>
            </a:r>
            <a:r>
              <a:rPr lang="en-NL" dirty="0" err="1"/>
              <a:t>mapreduce</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sp>
        <p:nvSpPr>
          <p:cNvPr id="4" name="Picture Placeholder 3">
            <a:extLst>
              <a:ext uri="{FF2B5EF4-FFF2-40B4-BE49-F238E27FC236}">
                <a16:creationId xmlns:a16="http://schemas.microsoft.com/office/drawing/2014/main" id="{84B22898-1895-4066-B168-8C4743B65F58}"/>
              </a:ext>
            </a:extLst>
          </p:cNvPr>
          <p:cNvSpPr>
            <a:spLocks noGrp="1"/>
          </p:cNvSpPr>
          <p:nvPr>
            <p:ph type="pic" sz="quarter" idx="15"/>
          </p:nvPr>
        </p:nvSpPr>
        <p:spPr/>
      </p:sp>
      <p:pic>
        <p:nvPicPr>
          <p:cNvPr id="8194" name="Picture 2" descr="Substance What if Access Network is Redesigned as a Data Center? - Substance">
            <a:extLst>
              <a:ext uri="{FF2B5EF4-FFF2-40B4-BE49-F238E27FC236}">
                <a16:creationId xmlns:a16="http://schemas.microsoft.com/office/drawing/2014/main" id="{3D4C5AAB-2D15-45FF-9965-1056AF83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40800"/>
            <a:ext cx="4572000" cy="38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22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17853" y="966550"/>
            <a:ext cx="4254147" cy="868150"/>
          </a:xfrm>
        </p:spPr>
        <p:txBody>
          <a:bodyPr>
            <a:normAutofit fontScale="85000" lnSpcReduction="20000"/>
          </a:bodyPr>
          <a:lstStyle/>
          <a:p>
            <a:r>
              <a:rPr lang="en-NL" dirty="0"/>
              <a:t>Apache Hadoop (2003): first parallel processing engine</a:t>
            </a:r>
          </a:p>
          <a:p>
            <a:pPr lvl="1"/>
            <a:r>
              <a:rPr lang="en-NL" dirty="0"/>
              <a:t>HDFS</a:t>
            </a:r>
          </a:p>
          <a:p>
            <a:pPr lvl="2"/>
            <a:r>
              <a:rPr lang="en-NL" dirty="0"/>
              <a:t>distributed filesystem written in Java</a:t>
            </a:r>
          </a:p>
          <a:p>
            <a:pPr lvl="2"/>
            <a:r>
              <a:rPr lang="en-NL" dirty="0"/>
              <a:t>Files stored as sequences of blocks on different nodes</a:t>
            </a:r>
          </a:p>
          <a:p>
            <a:pPr lvl="1"/>
            <a:r>
              <a:rPr lang="en-NL" dirty="0"/>
              <a:t>MapReduce (computation engine, split-apply-combine on HDFS)</a:t>
            </a:r>
          </a:p>
          <a:p>
            <a:pPr lvl="1"/>
            <a:r>
              <a:rPr lang="en-NL" dirty="0"/>
              <a:t>YARN (resource manager and application master)</a:t>
            </a:r>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27</a:t>
            </a:fld>
            <a:endParaRPr lang="nl-NL" dirty="0"/>
          </a:p>
        </p:txBody>
      </p:sp>
      <p:pic>
        <p:nvPicPr>
          <p:cNvPr id="9" name="Picture 8" descr="A screenshot of a cell phone&#10;&#10;Description automatically generated">
            <a:extLst>
              <a:ext uri="{FF2B5EF4-FFF2-40B4-BE49-F238E27FC236}">
                <a16:creationId xmlns:a16="http://schemas.microsoft.com/office/drawing/2014/main" id="{AAF06AEA-5EB0-45EE-8FE2-6CE42A3FE41A}"/>
              </a:ext>
            </a:extLst>
          </p:cNvPr>
          <p:cNvPicPr>
            <a:picLocks noChangeAspect="1"/>
          </p:cNvPicPr>
          <p:nvPr/>
        </p:nvPicPr>
        <p:blipFill>
          <a:blip r:embed="rId3"/>
          <a:stretch>
            <a:fillRect/>
          </a:stretch>
        </p:blipFill>
        <p:spPr>
          <a:xfrm>
            <a:off x="511325" y="2071969"/>
            <a:ext cx="3501499" cy="235145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E71140B-DF74-4F0F-9245-FD29CCD9DD52}"/>
              </a:ext>
            </a:extLst>
          </p:cNvPr>
          <p:cNvPicPr>
            <a:picLocks noChangeAspect="1"/>
          </p:cNvPicPr>
          <p:nvPr/>
        </p:nvPicPr>
        <p:blipFill>
          <a:blip r:embed="rId4"/>
          <a:stretch>
            <a:fillRect/>
          </a:stretch>
        </p:blipFill>
        <p:spPr>
          <a:xfrm>
            <a:off x="4163150" y="2323608"/>
            <a:ext cx="4010433" cy="1970386"/>
          </a:xfrm>
          <a:prstGeom prst="rect">
            <a:avLst/>
          </a:prstGeom>
        </p:spPr>
      </p:pic>
      <p:cxnSp>
        <p:nvCxnSpPr>
          <p:cNvPr id="13" name="Straight Arrow Connector 12">
            <a:extLst>
              <a:ext uri="{FF2B5EF4-FFF2-40B4-BE49-F238E27FC236}">
                <a16:creationId xmlns:a16="http://schemas.microsoft.com/office/drawing/2014/main" id="{C10A9E3A-075C-4964-A697-28F489D18473}"/>
              </a:ext>
            </a:extLst>
          </p:cNvPr>
          <p:cNvCxnSpPr>
            <a:cxnSpLocks/>
          </p:cNvCxnSpPr>
          <p:nvPr/>
        </p:nvCxnSpPr>
        <p:spPr>
          <a:xfrm>
            <a:off x="5386112" y="1958586"/>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F46804F-F012-4E41-A054-AA1778792F37}"/>
              </a:ext>
            </a:extLst>
          </p:cNvPr>
          <p:cNvSpPr txBox="1"/>
          <p:nvPr/>
        </p:nvSpPr>
        <p:spPr>
          <a:xfrm>
            <a:off x="4669342" y="1407944"/>
            <a:ext cx="1433540" cy="553998"/>
          </a:xfrm>
          <a:prstGeom prst="rect">
            <a:avLst/>
          </a:prstGeom>
          <a:noFill/>
        </p:spPr>
        <p:txBody>
          <a:bodyPr wrap="square" rtlCol="0">
            <a:spAutoFit/>
          </a:bodyPr>
          <a:lstStyle/>
          <a:p>
            <a:r>
              <a:rPr lang="en-NL" sz="1000" dirty="0"/>
              <a:t>Splits can be equal to HDFS blocks but don’t have to</a:t>
            </a:r>
          </a:p>
        </p:txBody>
      </p:sp>
      <p:cxnSp>
        <p:nvCxnSpPr>
          <p:cNvPr id="18" name="Straight Arrow Connector 17">
            <a:extLst>
              <a:ext uri="{FF2B5EF4-FFF2-40B4-BE49-F238E27FC236}">
                <a16:creationId xmlns:a16="http://schemas.microsoft.com/office/drawing/2014/main" id="{F53AC5E0-07E9-4051-8611-3F8110196E14}"/>
              </a:ext>
            </a:extLst>
          </p:cNvPr>
          <p:cNvCxnSpPr>
            <a:cxnSpLocks/>
          </p:cNvCxnSpPr>
          <p:nvPr/>
        </p:nvCxnSpPr>
        <p:spPr>
          <a:xfrm flipV="1">
            <a:off x="5970147" y="4129548"/>
            <a:ext cx="0" cy="293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207569E-10BB-4570-A589-3C4EB588888B}"/>
              </a:ext>
            </a:extLst>
          </p:cNvPr>
          <p:cNvSpPr txBox="1"/>
          <p:nvPr/>
        </p:nvSpPr>
        <p:spPr>
          <a:xfrm>
            <a:off x="5427405" y="4407379"/>
            <a:ext cx="1350953" cy="707886"/>
          </a:xfrm>
          <a:prstGeom prst="rect">
            <a:avLst/>
          </a:prstGeom>
          <a:noFill/>
        </p:spPr>
        <p:txBody>
          <a:bodyPr wrap="square" rtlCol="0">
            <a:spAutoFit/>
          </a:bodyPr>
          <a:lstStyle/>
          <a:p>
            <a:r>
              <a:rPr lang="en-GB" sz="1000" dirty="0"/>
              <a:t>M</a:t>
            </a:r>
            <a:r>
              <a:rPr lang="en-NL" sz="1000" dirty="0"/>
              <a:t>ap function is serialized and sent to nodes for execution</a:t>
            </a:r>
          </a:p>
        </p:txBody>
      </p:sp>
      <p:sp>
        <p:nvSpPr>
          <p:cNvPr id="33" name="TextBox 32">
            <a:extLst>
              <a:ext uri="{FF2B5EF4-FFF2-40B4-BE49-F238E27FC236}">
                <a16:creationId xmlns:a16="http://schemas.microsoft.com/office/drawing/2014/main" id="{21244945-533C-413D-BD10-E1542AFCBBD9}"/>
              </a:ext>
            </a:extLst>
          </p:cNvPr>
          <p:cNvSpPr txBox="1"/>
          <p:nvPr/>
        </p:nvSpPr>
        <p:spPr>
          <a:xfrm>
            <a:off x="6025206" y="1411842"/>
            <a:ext cx="1685249" cy="553998"/>
          </a:xfrm>
          <a:prstGeom prst="rect">
            <a:avLst/>
          </a:prstGeom>
          <a:noFill/>
        </p:spPr>
        <p:txBody>
          <a:bodyPr wrap="square" rtlCol="0">
            <a:spAutoFit/>
          </a:bodyPr>
          <a:lstStyle/>
          <a:p>
            <a:r>
              <a:rPr lang="en-NL" sz="1000" dirty="0"/>
              <a:t>Pairs are serialized and sent over the network to group them by key</a:t>
            </a:r>
          </a:p>
        </p:txBody>
      </p:sp>
      <p:cxnSp>
        <p:nvCxnSpPr>
          <p:cNvPr id="36" name="Straight Arrow Connector 35">
            <a:extLst>
              <a:ext uri="{FF2B5EF4-FFF2-40B4-BE49-F238E27FC236}">
                <a16:creationId xmlns:a16="http://schemas.microsoft.com/office/drawing/2014/main" id="{D4205FD9-2C7B-4582-B293-58209DD6A165}"/>
              </a:ext>
            </a:extLst>
          </p:cNvPr>
          <p:cNvCxnSpPr>
            <a:cxnSpLocks/>
          </p:cNvCxnSpPr>
          <p:nvPr/>
        </p:nvCxnSpPr>
        <p:spPr>
          <a:xfrm>
            <a:off x="6688886" y="1961942"/>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40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31275" y="977767"/>
            <a:ext cx="7267094" cy="1593983"/>
          </a:xfrm>
        </p:spPr>
        <p:txBody>
          <a:bodyPr>
            <a:normAutofit lnSpcReduction="10000"/>
          </a:bodyPr>
          <a:lstStyle/>
          <a:p>
            <a:r>
              <a:rPr lang="en-NL" dirty="0"/>
              <a:t>Issues with Hadoop + MapReduce:</a:t>
            </a:r>
          </a:p>
          <a:p>
            <a:endParaRPr lang="en-NL" dirty="0"/>
          </a:p>
          <a:p>
            <a:pPr lvl="1"/>
            <a:r>
              <a:rPr lang="en-NL" dirty="0"/>
              <a:t>Data needs to be written back to disk after every MapReduce job</a:t>
            </a:r>
          </a:p>
          <a:p>
            <a:pPr lvl="1"/>
            <a:endParaRPr lang="en-NL" dirty="0"/>
          </a:p>
          <a:p>
            <a:pPr lvl="1"/>
            <a:r>
              <a:rPr lang="en-NL" dirty="0"/>
              <a:t>Implementation of a typical ML algorithm might require dozens of MapReduce operations: I/O bottleneck, no interactivity</a:t>
            </a:r>
          </a:p>
          <a:p>
            <a:pPr lvl="1"/>
            <a:endParaRPr lang="en-NL" dirty="0"/>
          </a:p>
          <a:p>
            <a:pPr lvl="1"/>
            <a:r>
              <a:rPr lang="en-NL" dirty="0"/>
              <a:t>Lack of programming abstractions (MapReduce applications are VERY verbose)</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28</a:t>
            </a:fld>
            <a:endParaRPr lang="nl-NL" dirty="0"/>
          </a:p>
        </p:txBody>
      </p:sp>
      <p:sp>
        <p:nvSpPr>
          <p:cNvPr id="16" name="Tijdelijke aanduiding voor tekst 3">
            <a:extLst>
              <a:ext uri="{FF2B5EF4-FFF2-40B4-BE49-F238E27FC236}">
                <a16:creationId xmlns:a16="http://schemas.microsoft.com/office/drawing/2014/main" id="{53ED68E9-1DDB-4DC2-B990-2FD2FD74B0CD}"/>
              </a:ext>
            </a:extLst>
          </p:cNvPr>
          <p:cNvSpPr txBox="1">
            <a:spLocks/>
          </p:cNvSpPr>
          <p:nvPr/>
        </p:nvSpPr>
        <p:spPr>
          <a:xfrm>
            <a:off x="331275" y="2843140"/>
            <a:ext cx="7267094" cy="1593983"/>
          </a:xfrm>
          <a:prstGeom prst="rect">
            <a:avLst/>
          </a:prstGeom>
        </p:spPr>
        <p:txBody>
          <a:bodyPr vert="horz" lIns="0" tIns="0" rIns="0" bIns="0" rtlCol="0">
            <a:normAutofit lnSpcReduction="10000"/>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NL" dirty="0"/>
              <a:t>(2011) Stanford </a:t>
            </a:r>
            <a:r>
              <a:rPr lang="en-NL" dirty="0" err="1"/>
              <a:t>AMPlabs</a:t>
            </a:r>
            <a:r>
              <a:rPr lang="en-NL" dirty="0"/>
              <a:t> release Shark (later to be called spark), introducing:</a:t>
            </a:r>
          </a:p>
          <a:p>
            <a:pPr lvl="1"/>
            <a:endParaRPr lang="en-NL" dirty="0"/>
          </a:p>
          <a:p>
            <a:pPr lvl="1"/>
            <a:r>
              <a:rPr lang="en-NL" dirty="0"/>
              <a:t>A </a:t>
            </a:r>
            <a:r>
              <a:rPr lang="en-NL" b="1" dirty="0"/>
              <a:t>functional programming API </a:t>
            </a:r>
            <a:r>
              <a:rPr lang="en-NL" dirty="0"/>
              <a:t>to express multistep MapReduce operations (addressing abstraction)</a:t>
            </a:r>
          </a:p>
          <a:p>
            <a:pPr lvl="1"/>
            <a:endParaRPr lang="en-NL" dirty="0"/>
          </a:p>
          <a:p>
            <a:pPr lvl="1"/>
            <a:r>
              <a:rPr lang="en-NL" dirty="0"/>
              <a:t>A </a:t>
            </a:r>
            <a:r>
              <a:rPr lang="en-NL" b="1" dirty="0"/>
              <a:t>new engine </a:t>
            </a:r>
            <a:r>
              <a:rPr lang="en-NL" dirty="0"/>
              <a:t>to perform </a:t>
            </a:r>
            <a:r>
              <a:rPr lang="en-NL" b="1" dirty="0"/>
              <a:t>in-memory</a:t>
            </a:r>
            <a:r>
              <a:rPr lang="en-NL" dirty="0"/>
              <a:t> data sharing between computation steps (addressing I/O)</a:t>
            </a:r>
          </a:p>
          <a:p>
            <a:pPr lvl="1"/>
            <a:endParaRPr lang="en-NL" dirty="0"/>
          </a:p>
          <a:p>
            <a:pPr lvl="1"/>
            <a:r>
              <a:rPr lang="en-NL" dirty="0"/>
              <a:t>Possibility of running Spark commands from the Scala interpreter (addressing </a:t>
            </a:r>
            <a:r>
              <a:rPr lang="en-NL" b="1" dirty="0"/>
              <a:t>interactivity</a:t>
            </a:r>
            <a:r>
              <a:rPr lang="en-NL" dirty="0"/>
              <a:t>)</a:t>
            </a:r>
          </a:p>
          <a:p>
            <a:pPr lvl="1"/>
            <a:endParaRPr lang="en-NL" dirty="0"/>
          </a:p>
          <a:p>
            <a:pPr lvl="1"/>
            <a:endParaRPr lang="en-NL" dirty="0"/>
          </a:p>
          <a:p>
            <a:pPr marL="216000" lvl="1" indent="0">
              <a:buNone/>
            </a:pPr>
            <a:endParaRPr lang="en-NL" dirty="0"/>
          </a:p>
          <a:p>
            <a:pPr lvl="1"/>
            <a:endParaRPr lang="en-NL" dirty="0"/>
          </a:p>
          <a:p>
            <a:pPr lvl="1"/>
            <a:endParaRPr lang="en-NL" dirty="0"/>
          </a:p>
          <a:p>
            <a:pPr lvl="1"/>
            <a:endParaRPr lang="nl-NL" dirty="0"/>
          </a:p>
        </p:txBody>
      </p:sp>
    </p:spTree>
    <p:extLst>
      <p:ext uri="{BB962C8B-B14F-4D97-AF65-F5344CB8AC3E}">
        <p14:creationId xmlns:p14="http://schemas.microsoft.com/office/powerpoint/2010/main" val="385415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components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building, table, sitting, large&#10;&#10;Description automatically generated">
            <a:extLst>
              <a:ext uri="{FF2B5EF4-FFF2-40B4-BE49-F238E27FC236}">
                <a16:creationId xmlns:a16="http://schemas.microsoft.com/office/drawing/2014/main" id="{64BAC0AD-9374-4509-A7AD-7174806AE4D4}"/>
              </a:ext>
            </a:extLst>
          </p:cNvPr>
          <p:cNvPicPr>
            <a:picLocks noGrp="1" noChangeAspect="1"/>
          </p:cNvPicPr>
          <p:nvPr>
            <p:ph type="pic" sz="quarter" idx="15"/>
          </p:nvPr>
        </p:nvPicPr>
        <p:blipFill>
          <a:blip r:embed="rId3"/>
          <a:srcRect t="18346" b="18346"/>
          <a:stretch>
            <a:fillRect/>
          </a:stretch>
        </p:blipFill>
        <p:spPr/>
      </p:pic>
    </p:spTree>
    <p:extLst>
      <p:ext uri="{BB962C8B-B14F-4D97-AF65-F5344CB8AC3E}">
        <p14:creationId xmlns:p14="http://schemas.microsoft.com/office/powerpoint/2010/main" val="2094220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1</a:t>
            </a:r>
            <a:endParaRPr lang="nl-NL" dirty="0"/>
          </a:p>
        </p:txBody>
      </p:sp>
      <p:sp>
        <p:nvSpPr>
          <p:cNvPr id="4" name="Tijdelijke aanduiding voor tekst 3"/>
          <p:cNvSpPr>
            <a:spLocks noGrp="1"/>
          </p:cNvSpPr>
          <p:nvPr>
            <p:ph type="body" sz="quarter" idx="15"/>
          </p:nvPr>
        </p:nvSpPr>
        <p:spPr>
          <a:xfrm>
            <a:off x="317853" y="1232020"/>
            <a:ext cx="7978775" cy="3646746"/>
          </a:xfrm>
        </p:spPr>
        <p:txBody>
          <a:bodyPr>
            <a:normAutofit fontScale="77500" lnSpcReduction="20000"/>
          </a:bodyPr>
          <a:lstStyle/>
          <a:p>
            <a:r>
              <a:rPr lang="en-NL" dirty="0"/>
              <a:t>Practical information</a:t>
            </a:r>
          </a:p>
          <a:p>
            <a:endParaRPr lang="en-NL" dirty="0"/>
          </a:p>
          <a:p>
            <a:r>
              <a:rPr lang="en-NL" dirty="0"/>
              <a:t>Apache Spark: what’s the buzz?</a:t>
            </a:r>
          </a:p>
          <a:p>
            <a:endParaRPr lang="en-NL" dirty="0"/>
          </a:p>
          <a:p>
            <a:r>
              <a:rPr lang="en-NL" dirty="0"/>
              <a:t>S</a:t>
            </a:r>
            <a:r>
              <a:rPr lang="en-GB" dirty="0"/>
              <a:t>o</a:t>
            </a:r>
            <a:r>
              <a:rPr lang="en-NL" dirty="0"/>
              <a:t>me Spark architectural examples for ETL, DS and ML</a:t>
            </a:r>
          </a:p>
          <a:p>
            <a:endParaRPr lang="en-NL" dirty="0"/>
          </a:p>
          <a:p>
            <a:r>
              <a:rPr lang="en-NL" b="1" dirty="0"/>
              <a:t>Databricks</a:t>
            </a:r>
            <a:r>
              <a:rPr lang="en-NL" dirty="0"/>
              <a:t>: spark made easy</a:t>
            </a:r>
          </a:p>
          <a:p>
            <a:pPr lvl="1"/>
            <a:r>
              <a:rPr lang="en-NL" dirty="0"/>
              <a:t>Create Azure </a:t>
            </a:r>
            <a:r>
              <a:rPr lang="en-NL" b="1" dirty="0"/>
              <a:t>resource group </a:t>
            </a:r>
            <a:r>
              <a:rPr lang="en-NL" dirty="0"/>
              <a:t>and a </a:t>
            </a:r>
            <a:r>
              <a:rPr lang="en-NL" dirty="0" err="1"/>
              <a:t>databricks</a:t>
            </a:r>
            <a:r>
              <a:rPr lang="en-NL" dirty="0"/>
              <a:t> resource within the resource group</a:t>
            </a:r>
          </a:p>
          <a:p>
            <a:pPr lvl="1"/>
            <a:r>
              <a:rPr lang="en-NL" dirty="0"/>
              <a:t>Create </a:t>
            </a:r>
            <a:r>
              <a:rPr lang="en-NL" b="1" dirty="0"/>
              <a:t>Azure data lake </a:t>
            </a:r>
            <a:r>
              <a:rPr lang="en-NL" dirty="0"/>
              <a:t>resource in the resource group and upload London smart meter data</a:t>
            </a:r>
          </a:p>
          <a:p>
            <a:pPr lvl="1"/>
            <a:r>
              <a:rPr lang="en-NL" dirty="0"/>
              <a:t>Create a cluster in the </a:t>
            </a:r>
            <a:r>
              <a:rPr lang="en-NL" dirty="0" err="1"/>
              <a:t>databricks</a:t>
            </a:r>
            <a:r>
              <a:rPr lang="en-NL" dirty="0"/>
              <a:t> resource</a:t>
            </a:r>
          </a:p>
          <a:p>
            <a:endParaRPr lang="en-NL" dirty="0"/>
          </a:p>
          <a:p>
            <a:r>
              <a:rPr lang="en-NL" dirty="0"/>
              <a:t>Overview of the </a:t>
            </a:r>
            <a:r>
              <a:rPr lang="en-NL" b="1" dirty="0"/>
              <a:t>Spark components</a:t>
            </a:r>
            <a:endParaRPr lang="en-NL" dirty="0"/>
          </a:p>
          <a:p>
            <a:r>
              <a:rPr lang="en-NL" dirty="0"/>
              <a:t>Overview of the </a:t>
            </a:r>
            <a:r>
              <a:rPr lang="en-NL" b="1" dirty="0"/>
              <a:t>Spark logical and physical architecture (check how spark runs on cluster session)</a:t>
            </a:r>
          </a:p>
          <a:p>
            <a:endParaRPr lang="en-NL" b="1" dirty="0"/>
          </a:p>
          <a:p>
            <a:r>
              <a:rPr lang="en-NL" dirty="0"/>
              <a:t>Reading and writing data between </a:t>
            </a:r>
            <a:r>
              <a:rPr lang="en-NL" b="1" dirty="0" err="1"/>
              <a:t>databricks</a:t>
            </a:r>
            <a:r>
              <a:rPr lang="en-NL" dirty="0"/>
              <a:t> and </a:t>
            </a:r>
            <a:r>
              <a:rPr lang="en-NL" b="1" dirty="0"/>
              <a:t>an azure data lake</a:t>
            </a:r>
          </a:p>
          <a:p>
            <a:pPr marL="0" indent="0">
              <a:buNone/>
            </a:pPr>
            <a:endParaRPr lang="nl-NL" dirty="0"/>
          </a:p>
          <a:p>
            <a:r>
              <a:rPr lang="en-NL" dirty="0"/>
              <a:t>Distributed data wrangling in </a:t>
            </a:r>
            <a:r>
              <a:rPr lang="en-NL" b="1" dirty="0"/>
              <a:t>(</a:t>
            </a:r>
            <a:r>
              <a:rPr lang="en-NL" b="1" dirty="0" err="1"/>
              <a:t>py</a:t>
            </a:r>
            <a:r>
              <a:rPr lang="en-NL" b="1" dirty="0"/>
              <a:t>)Spark </a:t>
            </a:r>
            <a:r>
              <a:rPr lang="en-NL" dirty="0"/>
              <a:t>(with </a:t>
            </a:r>
            <a:r>
              <a:rPr lang="en-NL" b="1" dirty="0"/>
              <a:t>notebooks and slides</a:t>
            </a:r>
            <a:r>
              <a:rPr lang="en-NL" dirty="0"/>
              <a:t>)</a:t>
            </a:r>
          </a:p>
          <a:p>
            <a:pPr lvl="1"/>
            <a:r>
              <a:rPr lang="en-NL" dirty="0"/>
              <a:t>Reading/writing data (csv, json, parquet, ...)</a:t>
            </a:r>
          </a:p>
          <a:p>
            <a:pPr lvl="1"/>
            <a:r>
              <a:rPr lang="en-NL" dirty="0" err="1"/>
              <a:t>Rdds</a:t>
            </a:r>
            <a:r>
              <a:rPr lang="en-NL" dirty="0"/>
              <a:t>, </a:t>
            </a:r>
            <a:r>
              <a:rPr lang="en-NL" dirty="0" err="1"/>
              <a:t>dataframes</a:t>
            </a:r>
            <a:r>
              <a:rPr lang="en-NL" dirty="0"/>
              <a:t>, datasets</a:t>
            </a:r>
          </a:p>
          <a:p>
            <a:pPr lvl="1"/>
            <a:r>
              <a:rPr lang="en-NL" dirty="0"/>
              <a:t>Spark types (basic, complex) and schemas</a:t>
            </a:r>
          </a:p>
          <a:p>
            <a:pPr lvl="1"/>
            <a:r>
              <a:rPr lang="en-GB" dirty="0"/>
              <a:t>P</a:t>
            </a:r>
            <a:r>
              <a:rPr lang="en-NL" dirty="0" err="1"/>
              <a:t>yspark.sql</a:t>
            </a:r>
            <a:r>
              <a:rPr lang="en-NL" dirty="0"/>
              <a:t> transformations</a:t>
            </a:r>
          </a:p>
          <a:p>
            <a:pPr lvl="1"/>
            <a:r>
              <a:rPr lang="en-GB" dirty="0"/>
              <a:t>T</a:t>
            </a:r>
            <a:r>
              <a:rPr lang="en-NL" dirty="0" err="1"/>
              <a:t>ransformations</a:t>
            </a:r>
            <a:r>
              <a:rPr lang="en-NL" dirty="0"/>
              <a:t> vs Actions</a:t>
            </a:r>
          </a:p>
          <a:p>
            <a:pPr lvl="1"/>
            <a:r>
              <a:rPr lang="en-NL" dirty="0"/>
              <a:t>Joins and shuffles</a:t>
            </a:r>
          </a:p>
          <a:p>
            <a:pPr lvl="1"/>
            <a:r>
              <a:rPr lang="en-NL" dirty="0"/>
              <a:t>Broadcasting</a:t>
            </a:r>
          </a:p>
          <a:p>
            <a:pPr lvl="1"/>
            <a:r>
              <a:rPr lang="en-NL" dirty="0" err="1"/>
              <a:t>UDFs</a:t>
            </a:r>
            <a:r>
              <a:rPr lang="en-NL" dirty="0"/>
              <a:t>, Pandas </a:t>
            </a:r>
            <a:r>
              <a:rPr lang="en-NL" dirty="0" err="1"/>
              <a:t>UDFs</a:t>
            </a:r>
            <a:r>
              <a:rPr lang="en-NL" dirty="0"/>
              <a:t>, Pandas UDAF</a:t>
            </a:r>
          </a:p>
          <a:p>
            <a:pPr lvl="1"/>
            <a:endParaRPr lang="en-NL" dirty="0"/>
          </a:p>
          <a:p>
            <a:r>
              <a:rPr lang="en-NL" dirty="0"/>
              <a:t>Some Spark application design principles</a:t>
            </a:r>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20958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toolset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D15A6598-A9B2-432D-BAEB-5C5B7F3F9ECF}"/>
              </a:ext>
            </a:extLst>
          </p:cNvPr>
          <p:cNvPicPr>
            <a:picLocks noChangeAspect="1"/>
          </p:cNvPicPr>
          <p:nvPr/>
        </p:nvPicPr>
        <p:blipFill>
          <a:blip r:embed="rId3"/>
          <a:stretch>
            <a:fillRect/>
          </a:stretch>
        </p:blipFill>
        <p:spPr>
          <a:xfrm>
            <a:off x="1758002" y="966549"/>
            <a:ext cx="5514316" cy="3527175"/>
          </a:xfrm>
          <a:prstGeom prst="rect">
            <a:avLst/>
          </a:prstGeom>
        </p:spPr>
      </p:pic>
    </p:spTree>
    <p:extLst>
      <p:ext uri="{BB962C8B-B14F-4D97-AF65-F5344CB8AC3E}">
        <p14:creationId xmlns:p14="http://schemas.microsoft.com/office/powerpoint/2010/main" val="2345330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96275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We will mostly focus on the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structured API, </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and on </a:t>
            </a:r>
            <a:r>
              <a:rPr kumimoji="0" lang="en-NL" sz="1200" b="1"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particular, in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pyspark</a:t>
            </a:r>
            <a:endPar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b="1" dirty="0" err="1">
                <a:solidFill>
                  <a:srgbClr val="25167A"/>
                </a:solidFill>
                <a:latin typeface="Arial"/>
                <a:cs typeface="Arial"/>
              </a:rPr>
              <a:t>Dataframes</a:t>
            </a:r>
            <a:r>
              <a:rPr lang="en-NL" sz="1200" b="1" dirty="0">
                <a:solidFill>
                  <a:srgbClr val="25167A"/>
                </a:solidFill>
                <a:latin typeface="Arial"/>
                <a:cs typeface="Arial"/>
              </a:rPr>
              <a:t> </a:t>
            </a:r>
            <a:r>
              <a:rPr lang="en-NL" sz="1200" dirty="0">
                <a:solidFill>
                  <a:srgbClr val="25167A"/>
                </a:solidFill>
                <a:latin typeface="Arial"/>
                <a:cs typeface="Arial"/>
              </a:rPr>
              <a:t>in spark look and feel like your regular </a:t>
            </a:r>
            <a:r>
              <a:rPr lang="en-NL" sz="1200" dirty="0" err="1">
                <a:solidFill>
                  <a:srgbClr val="25167A"/>
                </a:solidFill>
                <a:latin typeface="Arial"/>
                <a:cs typeface="Arial"/>
              </a:rPr>
              <a:t>dataframes</a:t>
            </a:r>
            <a:r>
              <a:rPr lang="en-NL" sz="1200" dirty="0">
                <a:solidFill>
                  <a:srgbClr val="25167A"/>
                </a:solidFill>
                <a:latin typeface="Arial"/>
                <a:cs typeface="Arial"/>
              </a:rPr>
              <a:t> in R or Python, but they are very different under the hood, as they are </a:t>
            </a:r>
            <a:r>
              <a:rPr lang="en-NL" sz="1200" b="1" dirty="0">
                <a:solidFill>
                  <a:srgbClr val="25167A"/>
                </a:solidFill>
                <a:latin typeface="Arial"/>
                <a:cs typeface="Arial"/>
              </a:rPr>
              <a:t>distributed </a:t>
            </a:r>
            <a:r>
              <a:rPr lang="en-NL" sz="1200" dirty="0">
                <a:solidFill>
                  <a:srgbClr val="25167A"/>
                </a:solidFill>
                <a:latin typeface="Arial"/>
                <a:cs typeface="Arial"/>
              </a:rPr>
              <a:t>over multiple partitions residing on different machines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nothing else than an alias for a collection of generic objects </a:t>
            </a:r>
            <a:r>
              <a:rPr lang="en-NL" sz="1200" b="1" dirty="0">
                <a:solidFill>
                  <a:srgbClr val="25167A"/>
                </a:solidFill>
                <a:latin typeface="Arial"/>
                <a:cs typeface="Arial"/>
              </a:rPr>
              <a:t>Dataset[Row], </a:t>
            </a:r>
            <a:r>
              <a:rPr lang="en-NL" sz="1200" dirty="0">
                <a:solidFill>
                  <a:srgbClr val="25167A"/>
                </a:solidFill>
                <a:latin typeface="Arial"/>
                <a:cs typeface="Arial"/>
              </a:rPr>
              <a:t>where Row is a generic untyped JVM object.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dataset, </a:t>
            </a:r>
            <a:r>
              <a:rPr lang="en-NL" sz="1200" dirty="0">
                <a:solidFill>
                  <a:srgbClr val="25167A"/>
                </a:solidFill>
                <a:latin typeface="Arial"/>
                <a:cs typeface="Arial"/>
              </a:rPr>
              <a:t>however, can also be a collection of strongly-typed JVM object, e.g. </a:t>
            </a:r>
            <a:r>
              <a:rPr lang="en-NL" sz="1200" b="1" dirty="0">
                <a:solidFill>
                  <a:srgbClr val="25167A"/>
                </a:solidFill>
                <a:latin typeface="Arial"/>
                <a:cs typeface="Arial"/>
              </a:rPr>
              <a:t>Dataset[</a:t>
            </a:r>
            <a:r>
              <a:rPr lang="en-NL" sz="1200" b="1" dirty="0" err="1">
                <a:solidFill>
                  <a:srgbClr val="25167A"/>
                </a:solidFill>
                <a:latin typeface="Arial"/>
                <a:cs typeface="Arial"/>
              </a:rPr>
              <a:t>IoTRecord</a:t>
            </a:r>
            <a:r>
              <a:rPr lang="en-NL" sz="1200" b="1" dirty="0">
                <a:solidFill>
                  <a:srgbClr val="25167A"/>
                </a:solidFill>
                <a:latin typeface="Arial"/>
                <a:cs typeface="Arial"/>
              </a:rPr>
              <a:t>]</a:t>
            </a:r>
            <a:r>
              <a:rPr lang="en-NL" sz="1200" dirty="0">
                <a:solidFill>
                  <a:srgbClr val="25167A"/>
                </a:solidFill>
                <a:latin typeface="Arial"/>
                <a:cs typeface="Arial"/>
              </a:rPr>
              <a:t>, where </a:t>
            </a:r>
            <a:r>
              <a:rPr lang="en-NL" sz="1200" dirty="0" err="1">
                <a:solidFill>
                  <a:srgbClr val="25167A"/>
                </a:solidFill>
                <a:latin typeface="Arial"/>
                <a:cs typeface="Arial"/>
              </a:rPr>
              <a:t>IoTRecord</a:t>
            </a:r>
            <a:r>
              <a:rPr lang="en-NL" sz="1200" dirty="0">
                <a:solidFill>
                  <a:srgbClr val="25167A"/>
                </a:solidFill>
                <a:latin typeface="Arial"/>
                <a:cs typeface="Arial"/>
              </a:rPr>
              <a:t> is e.g., a </a:t>
            </a:r>
            <a:r>
              <a:rPr lang="en-NL" sz="1200" b="1" dirty="0">
                <a:solidFill>
                  <a:srgbClr val="25167A"/>
                </a:solidFill>
                <a:latin typeface="Arial"/>
                <a:cs typeface="Arial"/>
              </a:rPr>
              <a:t>case class </a:t>
            </a:r>
            <a:r>
              <a:rPr lang="en-NL" sz="1200" dirty="0">
                <a:solidFill>
                  <a:srgbClr val="25167A"/>
                </a:solidFill>
                <a:latin typeface="Arial"/>
                <a:cs typeface="Arial"/>
              </a:rPr>
              <a:t>defined in </a:t>
            </a:r>
            <a:r>
              <a:rPr lang="en-NL" sz="1200" dirty="0" err="1">
                <a:solidFill>
                  <a:srgbClr val="25167A"/>
                </a:solidFill>
                <a:latin typeface="Arial"/>
                <a:cs typeface="Arial"/>
              </a:rPr>
              <a:t>scala</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spark reads data from disk it reads it as a </a:t>
            </a:r>
            <a:r>
              <a:rPr lang="en-NL" sz="1200" dirty="0" err="1">
                <a:solidFill>
                  <a:srgbClr val="25167A"/>
                </a:solidFill>
                <a:latin typeface="Arial"/>
                <a:cs typeface="Arial"/>
              </a:rPr>
              <a:t>dataframe</a:t>
            </a:r>
            <a:r>
              <a:rPr lang="en-NL" sz="1200" dirty="0">
                <a:solidFill>
                  <a:srgbClr val="25167A"/>
                </a:solidFill>
                <a:latin typeface="Arial"/>
                <a:cs typeface="Arial"/>
              </a:rPr>
              <a:t> by default, but the </a:t>
            </a:r>
            <a:r>
              <a:rPr lang="en-NL" sz="1200" dirty="0" err="1">
                <a:solidFill>
                  <a:srgbClr val="25167A"/>
                </a:solidFill>
                <a:latin typeface="Arial"/>
                <a:cs typeface="Arial"/>
              </a:rPr>
              <a:t>dataframe</a:t>
            </a:r>
            <a:r>
              <a:rPr lang="en-NL" sz="1200" dirty="0">
                <a:solidFill>
                  <a:srgbClr val="25167A"/>
                </a:solidFill>
                <a:latin typeface="Arial"/>
                <a:cs typeface="Arial"/>
              </a:rPr>
              <a:t> can be converted to a dataset of the given type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 </a:t>
            </a:r>
            <a:r>
              <a:rPr lang="en-NL" sz="1200" b="1" dirty="0" err="1">
                <a:solidFill>
                  <a:srgbClr val="25167A"/>
                </a:solidFill>
                <a:latin typeface="Arial"/>
                <a:cs typeface="Arial"/>
              </a:rPr>
              <a:t>Pyspark</a:t>
            </a:r>
            <a:r>
              <a:rPr lang="en-NL" sz="1200" dirty="0">
                <a:solidFill>
                  <a:srgbClr val="25167A"/>
                </a:solidFill>
                <a:latin typeface="Arial"/>
                <a:cs typeface="Arial"/>
              </a:rPr>
              <a:t> and </a:t>
            </a:r>
            <a:r>
              <a:rPr lang="en-NL" sz="1200" b="1" dirty="0" err="1">
                <a:solidFill>
                  <a:srgbClr val="25167A"/>
                </a:solidFill>
                <a:latin typeface="Arial"/>
                <a:cs typeface="Arial"/>
              </a:rPr>
              <a:t>Sparklyr</a:t>
            </a:r>
            <a:r>
              <a:rPr lang="en-NL" sz="1200" dirty="0">
                <a:solidFill>
                  <a:srgbClr val="25167A"/>
                </a:solidFill>
                <a:latin typeface="Arial"/>
                <a:cs typeface="Arial"/>
              </a:rPr>
              <a:t> do not have </a:t>
            </a:r>
            <a:r>
              <a:rPr lang="en-NL" sz="1200" b="1" dirty="0">
                <a:solidFill>
                  <a:srgbClr val="25167A"/>
                </a:solidFill>
                <a:latin typeface="Arial"/>
                <a:cs typeface="Arial"/>
              </a:rPr>
              <a:t>datasets </a:t>
            </a:r>
            <a:r>
              <a:rPr lang="en-NL" sz="1200" dirty="0">
                <a:solidFill>
                  <a:srgbClr val="25167A"/>
                </a:solidFill>
                <a:latin typeface="Arial"/>
                <a:cs typeface="Arial"/>
              </a:rPr>
              <a:t>because the languages are not statically typed (unlike java or </a:t>
            </a:r>
            <a:r>
              <a:rPr lang="en-NL" sz="1200" dirty="0" err="1">
                <a:solidFill>
                  <a:srgbClr val="25167A"/>
                </a:solidFill>
                <a:latin typeface="Arial"/>
                <a:cs typeface="Arial"/>
              </a:rPr>
              <a:t>scala</a:t>
            </a:r>
            <a:r>
              <a:rPr lang="en-NL" sz="1200" dirty="0">
                <a:solidFill>
                  <a:srgbClr val="25167A"/>
                </a:solidFill>
                <a:latin typeface="Arial"/>
                <a:cs typeface="Arial"/>
              </a:rPr>
              <a:t>)</a:t>
            </a: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err="1"/>
              <a:t>Dataframes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383423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Immutability</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275833"/>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 are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immutable.</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pandas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yo</a:t>
            </a:r>
            <a:r>
              <a:rPr lang="en-NL" sz="1200" dirty="0">
                <a:solidFill>
                  <a:srgbClr val="25167A"/>
                </a:solidFill>
                <a:latin typeface="Arial"/>
                <a:cs typeface="Arial"/>
              </a:rPr>
              <a:t>u can do:</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r>
              <a:rPr lang="en-NL" sz="1200" dirty="0">
                <a:solidFill>
                  <a:srgbClr val="25167A"/>
                </a:solidFill>
                <a:latin typeface="Arial"/>
                <a:cs typeface="Arial"/>
              </a:rPr>
              <a:t>Where you are mutating </a:t>
            </a:r>
            <a:r>
              <a:rPr lang="en-NL" sz="1200" b="1" dirty="0">
                <a:solidFill>
                  <a:srgbClr val="25167A"/>
                </a:solidFill>
                <a:latin typeface="Arial"/>
                <a:cs typeface="Arial"/>
              </a:rPr>
              <a:t>df in place</a:t>
            </a:r>
            <a:r>
              <a:rPr lang="en-NL" sz="1200" dirty="0">
                <a:solidFill>
                  <a:srgbClr val="25167A"/>
                </a:solidFill>
                <a:latin typeface="Arial"/>
                <a:cs typeface="Arial"/>
              </a:rPr>
              <a:t>. In R, you use the [[ accessor for the same thing:</a:t>
            </a: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screen shot of a clock&#10;&#10;Description automatically generated">
            <a:extLst>
              <a:ext uri="{FF2B5EF4-FFF2-40B4-BE49-F238E27FC236}">
                <a16:creationId xmlns:a16="http://schemas.microsoft.com/office/drawing/2014/main" id="{C4C70165-63BD-4ABE-977F-FB4735539E3B}"/>
              </a:ext>
            </a:extLst>
          </p:cNvPr>
          <p:cNvPicPr>
            <a:picLocks noChangeAspect="1"/>
          </p:cNvPicPr>
          <p:nvPr/>
        </p:nvPicPr>
        <p:blipFill>
          <a:blip r:embed="rId3"/>
          <a:stretch>
            <a:fillRect/>
          </a:stretch>
        </p:blipFill>
        <p:spPr>
          <a:xfrm>
            <a:off x="2850288" y="1319152"/>
            <a:ext cx="1906983" cy="1474586"/>
          </a:xfrm>
          <a:prstGeom prst="rect">
            <a:avLst/>
          </a:prstGeom>
        </p:spPr>
      </p:pic>
      <p:pic>
        <p:nvPicPr>
          <p:cNvPr id="7" name="Picture 6">
            <a:extLst>
              <a:ext uri="{FF2B5EF4-FFF2-40B4-BE49-F238E27FC236}">
                <a16:creationId xmlns:a16="http://schemas.microsoft.com/office/drawing/2014/main" id="{DD701A26-FF29-435C-80C1-D2A10D329D6D}"/>
              </a:ext>
            </a:extLst>
          </p:cNvPr>
          <p:cNvPicPr>
            <a:picLocks noChangeAspect="1"/>
          </p:cNvPicPr>
          <p:nvPr/>
        </p:nvPicPr>
        <p:blipFill>
          <a:blip r:embed="rId4"/>
          <a:stretch>
            <a:fillRect/>
          </a:stretch>
        </p:blipFill>
        <p:spPr>
          <a:xfrm>
            <a:off x="422833" y="3469455"/>
            <a:ext cx="7719032" cy="885949"/>
          </a:xfrm>
          <a:prstGeom prst="rect">
            <a:avLst/>
          </a:prstGeom>
        </p:spPr>
      </p:pic>
    </p:spTree>
    <p:extLst>
      <p:ext uri="{BB962C8B-B14F-4D97-AF65-F5344CB8AC3E}">
        <p14:creationId xmlns:p14="http://schemas.microsoft.com/office/powerpoint/2010/main" val="3368409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R in particular tends to favour immutability of objects (e.g., most of </a:t>
            </a:r>
            <a:r>
              <a:rPr lang="en-NL" sz="1200" dirty="0" err="1">
                <a:solidFill>
                  <a:srgbClr val="25167A"/>
                </a:solidFill>
                <a:latin typeface="Arial"/>
                <a:cs typeface="Arial"/>
              </a:rPr>
              <a:t>dplyr</a:t>
            </a:r>
            <a:r>
              <a:rPr lang="en-NL" sz="1200" dirty="0">
                <a:solidFill>
                  <a:srgbClr val="25167A"/>
                </a:solidFill>
                <a:latin typeface="Arial"/>
                <a:cs typeface="Arial"/>
              </a:rPr>
              <a:t> functions do not mutate in place)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Spark, </a:t>
            </a:r>
            <a:r>
              <a:rPr lang="en-NL" sz="1200" dirty="0" err="1">
                <a:solidFill>
                  <a:srgbClr val="25167A"/>
                </a:solidFill>
                <a:latin typeface="Arial"/>
                <a:cs typeface="Arial"/>
              </a:rPr>
              <a:t>dataframes</a:t>
            </a:r>
            <a:r>
              <a:rPr lang="en-NL" sz="1200" dirty="0">
                <a:solidFill>
                  <a:srgbClr val="25167A"/>
                </a:solidFill>
                <a:latin typeface="Arial"/>
                <a:cs typeface="Arial"/>
              </a:rPr>
              <a:t> are immutable. That means the above will not work.</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Instead, you specify </a:t>
            </a:r>
            <a:r>
              <a:rPr lang="en-NL" sz="1200" b="1" dirty="0">
                <a:solidFill>
                  <a:srgbClr val="25167A"/>
                </a:solidFill>
                <a:latin typeface="Arial"/>
                <a:cs typeface="Arial"/>
              </a:rPr>
              <a:t>transformations</a:t>
            </a:r>
            <a:r>
              <a:rPr lang="en-NL" sz="1200" dirty="0">
                <a:solidFill>
                  <a:srgbClr val="25167A"/>
                </a:solidFill>
                <a:latin typeface="Arial"/>
                <a:cs typeface="Arial"/>
              </a:rPr>
              <a:t> on the </a:t>
            </a:r>
            <a:r>
              <a:rPr lang="en-NL" sz="1200" dirty="0" err="1">
                <a:solidFill>
                  <a:srgbClr val="25167A"/>
                </a:solidFill>
                <a:latin typeface="Arial"/>
                <a:cs typeface="Arial"/>
              </a:rPr>
              <a:t>dataframe</a:t>
            </a:r>
            <a:r>
              <a:rPr lang="en-NL" sz="1200" dirty="0">
                <a:solidFill>
                  <a:srgbClr val="25167A"/>
                </a:solidFill>
                <a:latin typeface="Arial"/>
                <a:cs typeface="Arial"/>
              </a:rPr>
              <a:t> that, when executed, yield a new </a:t>
            </a:r>
            <a:r>
              <a:rPr lang="en-NL" sz="1200" dirty="0" err="1">
                <a:solidFill>
                  <a:srgbClr val="25167A"/>
                </a:solidFill>
                <a:latin typeface="Arial"/>
                <a:cs typeface="Arial"/>
              </a:rPr>
              <a:t>dataframe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Here, we apply the drop method to a spark </a:t>
            </a:r>
            <a:r>
              <a:rPr lang="en-NL" sz="1200" dirty="0" err="1">
                <a:solidFill>
                  <a:srgbClr val="25167A"/>
                </a:solidFill>
                <a:latin typeface="Arial"/>
                <a:cs typeface="Arial"/>
              </a:rPr>
              <a:t>dataframe</a:t>
            </a:r>
            <a:r>
              <a:rPr lang="en-NL" sz="1200" dirty="0">
                <a:solidFill>
                  <a:srgbClr val="25167A"/>
                </a:solidFill>
                <a:latin typeface="Arial"/>
                <a:cs typeface="Arial"/>
              </a:rPr>
              <a:t> to remove the column ‘</a:t>
            </a:r>
            <a:r>
              <a:rPr lang="en-NL" sz="1200" dirty="0" err="1">
                <a:solidFill>
                  <a:srgbClr val="25167A"/>
                </a:solidFill>
                <a:latin typeface="Arial"/>
                <a:cs typeface="Arial"/>
              </a:rPr>
              <a:t>colname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we run the code, the Spark interpreter builds a plan (actually, a DAG) for how this transformation will be carried out, but it does not execute it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we apply additional transformations to df, Spark updates the plan with these additional transformations, but does not compute the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Transformations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graphicFrame>
        <p:nvGraphicFramePr>
          <p:cNvPr id="6" name="Object 5">
            <a:extLst>
              <a:ext uri="{FF2B5EF4-FFF2-40B4-BE49-F238E27FC236}">
                <a16:creationId xmlns:a16="http://schemas.microsoft.com/office/drawing/2014/main" id="{37C9BC86-FCC6-46BF-93F8-788069E1C374}"/>
              </a:ext>
            </a:extLst>
          </p:cNvPr>
          <p:cNvGraphicFramePr>
            <a:graphicFrameLocks noChangeAspect="1"/>
          </p:cNvGraphicFramePr>
          <p:nvPr>
            <p:extLst>
              <p:ext uri="{D42A27DB-BD31-4B8C-83A1-F6EECF244321}">
                <p14:modId xmlns:p14="http://schemas.microsoft.com/office/powerpoint/2010/main" val="989639430"/>
              </p:ext>
            </p:extLst>
          </p:nvPr>
        </p:nvGraphicFramePr>
        <p:xfrm>
          <a:off x="2044491" y="2066459"/>
          <a:ext cx="4292600" cy="2216150"/>
        </p:xfrm>
        <a:graphic>
          <a:graphicData uri="http://schemas.openxmlformats.org/presentationml/2006/ole">
            <mc:AlternateContent xmlns:mc="http://schemas.openxmlformats.org/markup-compatibility/2006">
              <mc:Choice xmlns:v="urn:schemas-microsoft-com:vml" Requires="v">
                <p:oleObj spid="_x0000_s1052" name="Document" r:id="rId4" imgW="4292240" imgH="2216240" progId="Word.Document.12">
                  <p:embed/>
                </p:oleObj>
              </mc:Choice>
              <mc:Fallback>
                <p:oleObj name="Document" r:id="rId4" imgW="4292240" imgH="2216240" progId="Word.Document.12">
                  <p:embed/>
                  <p:pic>
                    <p:nvPicPr>
                      <p:cNvPr id="0" name=""/>
                      <p:cNvPicPr/>
                      <p:nvPr/>
                    </p:nvPicPr>
                    <p:blipFill>
                      <a:blip r:embed="rId5"/>
                      <a:stretch>
                        <a:fillRect/>
                      </a:stretch>
                    </p:blipFill>
                    <p:spPr>
                      <a:xfrm>
                        <a:off x="2044491" y="2066459"/>
                        <a:ext cx="4292600" cy="2216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41C88A7-B966-48D5-9680-0B40384DC9C4}"/>
              </a:ext>
            </a:extLst>
          </p:cNvPr>
          <p:cNvGraphicFramePr>
            <a:graphicFrameLocks noChangeAspect="1"/>
          </p:cNvGraphicFramePr>
          <p:nvPr>
            <p:extLst>
              <p:ext uri="{D42A27DB-BD31-4B8C-83A1-F6EECF244321}">
                <p14:modId xmlns:p14="http://schemas.microsoft.com/office/powerpoint/2010/main" val="289227153"/>
              </p:ext>
            </p:extLst>
          </p:nvPr>
        </p:nvGraphicFramePr>
        <p:xfrm>
          <a:off x="2732264" y="3572610"/>
          <a:ext cx="3155950" cy="1009650"/>
        </p:xfrm>
        <a:graphic>
          <a:graphicData uri="http://schemas.openxmlformats.org/presentationml/2006/ole">
            <mc:AlternateContent xmlns:mc="http://schemas.openxmlformats.org/markup-compatibility/2006">
              <mc:Choice xmlns:v="urn:schemas-microsoft-com:vml" Requires="v">
                <p:oleObj spid="_x0000_s1053" name="Document" r:id="rId6" imgW="3156715" imgH="1009476" progId="Word.Document.12">
                  <p:embed/>
                </p:oleObj>
              </mc:Choice>
              <mc:Fallback>
                <p:oleObj name="Document" r:id="rId6" imgW="3156715" imgH="1009476" progId="Word.Document.12">
                  <p:embed/>
                  <p:pic>
                    <p:nvPicPr>
                      <p:cNvPr id="0" name=""/>
                      <p:cNvPicPr/>
                      <p:nvPr/>
                    </p:nvPicPr>
                    <p:blipFill>
                      <a:blip r:embed="rId7"/>
                      <a:stretch>
                        <a:fillRect/>
                      </a:stretch>
                    </p:blipFill>
                    <p:spPr>
                      <a:xfrm>
                        <a:off x="2732264" y="3572610"/>
                        <a:ext cx="3155950" cy="1009650"/>
                      </a:xfrm>
                      <a:prstGeom prst="rect">
                        <a:avLst/>
                      </a:prstGeom>
                    </p:spPr>
                  </p:pic>
                </p:oleObj>
              </mc:Fallback>
            </mc:AlternateContent>
          </a:graphicData>
        </a:graphic>
      </p:graphicFrame>
    </p:spTree>
    <p:extLst>
      <p:ext uri="{BB962C8B-B14F-4D97-AF65-F5344CB8AC3E}">
        <p14:creationId xmlns:p14="http://schemas.microsoft.com/office/powerpoint/2010/main" val="1053403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64967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transformations are only executed when we perform an </a:t>
            </a:r>
            <a:r>
              <a:rPr lang="en-NL" sz="1200" b="1" dirty="0">
                <a:solidFill>
                  <a:srgbClr val="25167A"/>
                </a:solidFill>
                <a:latin typeface="Arial"/>
                <a:cs typeface="Arial"/>
              </a:rPr>
              <a:t>action </a:t>
            </a:r>
            <a:r>
              <a:rPr lang="en-NL" sz="1200" dirty="0">
                <a:solidFill>
                  <a:srgbClr val="25167A"/>
                </a:solidFill>
                <a:latin typeface="Arial"/>
                <a:cs typeface="Arial"/>
              </a:rPr>
              <a:t>on the </a:t>
            </a:r>
            <a:r>
              <a:rPr lang="en-NL" sz="1200" dirty="0" err="1">
                <a:solidFill>
                  <a:srgbClr val="25167A"/>
                </a:solidFill>
                <a:latin typeface="Arial"/>
                <a:cs typeface="Arial"/>
              </a:rPr>
              <a:t>dataframe</a:t>
            </a:r>
            <a:r>
              <a:rPr lang="en-NL" sz="1200" dirty="0">
                <a:solidFill>
                  <a:srgbClr val="25167A"/>
                </a:solidFill>
                <a:latin typeface="Arial"/>
                <a:cs typeface="Arial"/>
              </a:rPr>
              <a:t>. An action is an operation that forces the evaluation of the computation tree specified by the transformations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displaying the </a:t>
            </a:r>
            <a:r>
              <a:rPr lang="en-NL" sz="1200" dirty="0" err="1">
                <a:solidFill>
                  <a:srgbClr val="25167A"/>
                </a:solidFill>
                <a:latin typeface="Arial"/>
                <a:cs typeface="Arial"/>
              </a:rPr>
              <a:t>dataframe</a:t>
            </a:r>
            <a:r>
              <a:rPr lang="en-NL" sz="1200" dirty="0">
                <a:solidFill>
                  <a:srgbClr val="25167A"/>
                </a:solidFill>
                <a:latin typeface="Arial"/>
                <a:cs typeface="Arial"/>
              </a:rPr>
              <a:t>, or taking the first n rows, or writing the </a:t>
            </a:r>
            <a:r>
              <a:rPr lang="en-NL" sz="1200" dirty="0" err="1">
                <a:solidFill>
                  <a:srgbClr val="25167A"/>
                </a:solidFill>
                <a:latin typeface="Arial"/>
                <a:cs typeface="Arial"/>
              </a:rPr>
              <a:t>dataframe</a:t>
            </a:r>
            <a:r>
              <a:rPr lang="en-NL" sz="1200" dirty="0">
                <a:solidFill>
                  <a:srgbClr val="25167A"/>
                </a:solidFill>
                <a:latin typeface="Arial"/>
                <a:cs typeface="Arial"/>
              </a:rPr>
              <a:t> to disk, are all </a:t>
            </a:r>
            <a:r>
              <a:rPr lang="en-NL" sz="1200" b="1" dirty="0">
                <a:solidFill>
                  <a:srgbClr val="25167A"/>
                </a:solidFill>
                <a:latin typeface="Arial"/>
                <a:cs typeface="Arial"/>
              </a:rPr>
              <a:t>actions </a:t>
            </a:r>
            <a:r>
              <a:rPr lang="en-NL" sz="1200" dirty="0">
                <a:solidFill>
                  <a:srgbClr val="25167A"/>
                </a:solidFill>
                <a:latin typeface="Arial"/>
                <a:cs typeface="Arial"/>
              </a:rPr>
              <a:t>that require the transformations to be applied in order to succeed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Thus, transformations in spark are </a:t>
            </a:r>
            <a:r>
              <a:rPr lang="en-NL" sz="1200" b="1" dirty="0">
                <a:solidFill>
                  <a:srgbClr val="25167A"/>
                </a:solidFill>
                <a:latin typeface="Arial"/>
                <a:cs typeface="Arial"/>
              </a:rPr>
              <a:t>lazy. </a:t>
            </a:r>
            <a:r>
              <a:rPr lang="en-NL" sz="1200" dirty="0">
                <a:solidFill>
                  <a:srgbClr val="25167A"/>
                </a:solidFill>
                <a:latin typeface="Arial"/>
                <a:cs typeface="Arial"/>
              </a:rPr>
              <a:t>Their evaluation is delayed, and is not carried out until there is an action that forces it (e.g., displaying the df)</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contrast, transformations in pandas or R are </a:t>
            </a:r>
            <a:r>
              <a:rPr lang="en-NL" sz="1200" b="1" dirty="0">
                <a:solidFill>
                  <a:srgbClr val="25167A"/>
                </a:solidFill>
                <a:latin typeface="Arial"/>
                <a:cs typeface="Arial"/>
              </a:rPr>
              <a:t>greedy: </a:t>
            </a:r>
            <a:r>
              <a:rPr lang="en-NL" sz="1200" dirty="0">
                <a:solidFill>
                  <a:srgbClr val="25167A"/>
                </a:solidFill>
                <a:latin typeface="Arial"/>
                <a:cs typeface="Arial"/>
              </a:rPr>
              <a:t>they are executed immediately</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Actions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4065826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35</a:t>
            </a:fld>
            <a:endParaRPr lang="nl-NL"/>
          </a:p>
        </p:txBody>
      </p:sp>
      <p:sp>
        <p:nvSpPr>
          <p:cNvPr id="7" name="Titel 6"/>
          <p:cNvSpPr>
            <a:spLocks noGrp="1"/>
          </p:cNvSpPr>
          <p:nvPr>
            <p:ph type="title"/>
          </p:nvPr>
        </p:nvSpPr>
        <p:spPr/>
        <p:txBody>
          <a:bodyPr/>
          <a:lstStyle/>
          <a:p>
            <a:r>
              <a:rPr lang="en-NL" dirty="0"/>
              <a:t>Narrow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p:txBody>
          <a:bodyPr>
            <a:normAutofit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Some transformations can be carried out without moving data across partitions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assume </a:t>
            </a:r>
            <a:r>
              <a:rPr lang="en-NL" sz="1200" b="1" dirty="0">
                <a:solidFill>
                  <a:srgbClr val="25167A"/>
                </a:solidFill>
                <a:latin typeface="Arial"/>
                <a:cs typeface="Arial"/>
              </a:rPr>
              <a:t>df</a:t>
            </a:r>
            <a:r>
              <a:rPr lang="en-NL" sz="1200" dirty="0">
                <a:solidFill>
                  <a:srgbClr val="25167A"/>
                </a:solidFill>
                <a:latin typeface="Arial"/>
                <a:cs typeface="Arial"/>
              </a:rPr>
              <a:t> is distributed across partitions on multiple machines, and you want to filter df to keep only the rows with a given value in a column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To calculate this, there is no need to move data across machines: every partition can be filtered in place to only retain the rows where the column has the specific value. This is a </a:t>
            </a:r>
            <a:r>
              <a:rPr lang="en-NL" sz="1200" b="1" dirty="0">
                <a:solidFill>
                  <a:srgbClr val="25167A"/>
                </a:solidFill>
                <a:latin typeface="Arial"/>
                <a:cs typeface="Arial"/>
              </a:rPr>
              <a:t>narrow transformation</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2" name="Picture 1" descr="A picture containing clock&#10;&#10;Description automatically generated">
            <a:extLst>
              <a:ext uri="{FF2B5EF4-FFF2-40B4-BE49-F238E27FC236}">
                <a16:creationId xmlns:a16="http://schemas.microsoft.com/office/drawing/2014/main" id="{6FA972F3-8406-44EA-9E79-278C32BDA1B8}"/>
              </a:ext>
            </a:extLst>
          </p:cNvPr>
          <p:cNvPicPr>
            <a:picLocks noChangeAspect="1"/>
          </p:cNvPicPr>
          <p:nvPr/>
        </p:nvPicPr>
        <p:blipFill>
          <a:blip r:embed="rId4"/>
          <a:stretch>
            <a:fillRect/>
          </a:stretch>
        </p:blipFill>
        <p:spPr>
          <a:xfrm>
            <a:off x="5342330" y="1664263"/>
            <a:ext cx="2809576" cy="2902200"/>
          </a:xfrm>
          <a:prstGeom prst="rect">
            <a:avLst/>
          </a:prstGeom>
        </p:spPr>
      </p:pic>
    </p:spTree>
    <p:extLst>
      <p:ext uri="{BB962C8B-B14F-4D97-AF65-F5344CB8AC3E}">
        <p14:creationId xmlns:p14="http://schemas.microsoft.com/office/powerpoint/2010/main" val="2146968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36</a:t>
            </a:fld>
            <a:endParaRPr lang="nl-NL"/>
          </a:p>
        </p:txBody>
      </p:sp>
      <p:sp>
        <p:nvSpPr>
          <p:cNvPr id="7" name="Titel 6"/>
          <p:cNvSpPr>
            <a:spLocks noGrp="1"/>
          </p:cNvSpPr>
          <p:nvPr>
            <p:ph type="title"/>
          </p:nvPr>
        </p:nvSpPr>
        <p:spPr/>
        <p:txBody>
          <a:bodyPr/>
          <a:lstStyle/>
          <a:p>
            <a:r>
              <a:rPr lang="en-NL" dirty="0"/>
              <a:t>Wide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a:xfrm>
            <a:off x="331275" y="1912919"/>
            <a:ext cx="4068763" cy="2413000"/>
          </a:xfrm>
        </p:spPr>
        <p:txBody>
          <a:bodyPr>
            <a:normAutofit fontScale="92500"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Suppose instead you had a </a:t>
            </a:r>
            <a:r>
              <a:rPr lang="en-NL" sz="1200" dirty="0" err="1">
                <a:solidFill>
                  <a:srgbClr val="25167A"/>
                </a:solidFill>
                <a:latin typeface="Arial"/>
                <a:cs typeface="Arial"/>
              </a:rPr>
              <a:t>dataframe</a:t>
            </a:r>
            <a:r>
              <a:rPr lang="en-NL" sz="1200" dirty="0">
                <a:solidFill>
                  <a:srgbClr val="25167A"/>
                </a:solidFill>
                <a:latin typeface="Arial"/>
                <a:cs typeface="Arial"/>
              </a:rPr>
              <a:t> with columns ‘date’ and ‘</a:t>
            </a:r>
            <a:r>
              <a:rPr lang="en-NL" sz="1200" dirty="0" err="1">
                <a:solidFill>
                  <a:srgbClr val="25167A"/>
                </a:solidFill>
                <a:latin typeface="Arial"/>
                <a:cs typeface="Arial"/>
              </a:rPr>
              <a:t>n_clicks</a:t>
            </a:r>
            <a:r>
              <a:rPr lang="en-NL" sz="1200" dirty="0">
                <a:solidFill>
                  <a:srgbClr val="25167A"/>
                </a:solidFill>
                <a:latin typeface="Arial"/>
                <a:cs typeface="Arial"/>
              </a:rPr>
              <a:t>’, and you wanted to group the rows by date and calculate the aggregate sum (just like in SQL)</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rows with the same date reside on different machines, you would first need to move these rows across the network to the same machine and partition before you could calculate the total clicks. This is a </a:t>
            </a:r>
            <a:r>
              <a:rPr lang="en-NL" sz="1200" b="1" dirty="0">
                <a:solidFill>
                  <a:srgbClr val="25167A"/>
                </a:solidFill>
                <a:latin typeface="Arial"/>
                <a:cs typeface="Arial"/>
              </a:rPr>
              <a:t>wide transformation </a:t>
            </a:r>
            <a:r>
              <a:rPr lang="en-NL" sz="1200" dirty="0">
                <a:solidFill>
                  <a:srgbClr val="25167A"/>
                </a:solidFill>
                <a:latin typeface="Arial"/>
                <a:cs typeface="Arial"/>
              </a:rPr>
              <a:t>or </a:t>
            </a:r>
            <a:r>
              <a:rPr lang="en-NL" sz="1200" b="1" dirty="0">
                <a:solidFill>
                  <a:srgbClr val="25167A"/>
                </a:solidFill>
                <a:latin typeface="Arial"/>
                <a:cs typeface="Arial"/>
              </a:rPr>
              <a:t>shuffle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Wide transformations involve i/o to disk and network transmission</a:t>
            </a:r>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3" name="Picture 2" descr="A picture containing clock&#10;&#10;Description automatically generated">
            <a:extLst>
              <a:ext uri="{FF2B5EF4-FFF2-40B4-BE49-F238E27FC236}">
                <a16:creationId xmlns:a16="http://schemas.microsoft.com/office/drawing/2014/main" id="{783B7ABF-26A8-4258-85DF-B117D26D73DC}"/>
              </a:ext>
            </a:extLst>
          </p:cNvPr>
          <p:cNvPicPr>
            <a:picLocks noChangeAspect="1"/>
          </p:cNvPicPr>
          <p:nvPr/>
        </p:nvPicPr>
        <p:blipFill>
          <a:blip r:embed="rId4"/>
          <a:stretch>
            <a:fillRect/>
          </a:stretch>
        </p:blipFill>
        <p:spPr>
          <a:xfrm>
            <a:off x="5485680" y="1665089"/>
            <a:ext cx="2564626" cy="2908660"/>
          </a:xfrm>
          <a:prstGeom prst="rect">
            <a:avLst/>
          </a:prstGeom>
        </p:spPr>
      </p:pic>
    </p:spTree>
    <p:extLst>
      <p:ext uri="{BB962C8B-B14F-4D97-AF65-F5344CB8AC3E}">
        <p14:creationId xmlns:p14="http://schemas.microsoft.com/office/powerpoint/2010/main" val="3266603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Columns and rows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just an array of records of type </a:t>
            </a:r>
            <a:r>
              <a:rPr lang="en-NL" sz="1200" b="1" dirty="0">
                <a:solidFill>
                  <a:srgbClr val="25167A"/>
                </a:solidFill>
                <a:latin typeface="Arial"/>
                <a:cs typeface="Arial"/>
              </a:rPr>
              <a:t>Row</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column</a:t>
            </a:r>
            <a:r>
              <a:rPr lang="en-NL" sz="1200" dirty="0">
                <a:solidFill>
                  <a:srgbClr val="25167A"/>
                </a:solidFill>
                <a:latin typeface="Arial"/>
                <a:cs typeface="Arial"/>
              </a:rPr>
              <a:t> in a </a:t>
            </a:r>
            <a:r>
              <a:rPr lang="en-NL" sz="1200" dirty="0" err="1">
                <a:solidFill>
                  <a:srgbClr val="25167A"/>
                </a:solidFill>
                <a:latin typeface="Arial"/>
                <a:cs typeface="Arial"/>
              </a:rPr>
              <a:t>dataframe</a:t>
            </a:r>
            <a:r>
              <a:rPr lang="en-NL" sz="1200" dirty="0">
                <a:solidFill>
                  <a:srgbClr val="25167A"/>
                </a:solidFill>
                <a:latin typeface="Arial"/>
                <a:cs typeface="Arial"/>
              </a:rPr>
              <a:t> is an </a:t>
            </a:r>
            <a:r>
              <a:rPr lang="en-NL" sz="1200" b="1" dirty="0">
                <a:solidFill>
                  <a:srgbClr val="25167A"/>
                </a:solidFill>
                <a:latin typeface="Arial"/>
                <a:cs typeface="Arial"/>
              </a:rPr>
              <a:t>expression </a:t>
            </a:r>
            <a:r>
              <a:rPr lang="en-NL" sz="1200" dirty="0">
                <a:solidFill>
                  <a:srgbClr val="25167A"/>
                </a:solidFill>
                <a:latin typeface="Arial"/>
                <a:cs typeface="Arial"/>
              </a:rPr>
              <a:t>that specifies a transformation that is to be computed over all the records in the </a:t>
            </a:r>
            <a:r>
              <a:rPr lang="en-NL" sz="1200" dirty="0" err="1">
                <a:solidFill>
                  <a:srgbClr val="25167A"/>
                </a:solidFill>
                <a:latin typeface="Arial"/>
                <a:cs typeface="Arial"/>
              </a:rPr>
              <a:t>dataframe</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fact that columns are expressions provides great flexibility in creating them, and allows the mixing together of the </a:t>
            </a:r>
            <a:r>
              <a:rPr lang="en-NL" sz="1200" dirty="0" err="1">
                <a:solidFill>
                  <a:srgbClr val="25167A"/>
                </a:solidFill>
                <a:latin typeface="Arial"/>
                <a:cs typeface="Arial"/>
              </a:rPr>
              <a:t>dataframe</a:t>
            </a:r>
            <a:r>
              <a:rPr lang="en-NL" sz="1200" dirty="0">
                <a:solidFill>
                  <a:srgbClr val="25167A"/>
                </a:solidFill>
                <a:latin typeface="Arial"/>
                <a:cs typeface="Arial"/>
              </a:rPr>
              <a:t> and SQL API, e.g., the following two expressions are equivalent: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a:t>
            </a:r>
            <a:r>
              <a:rPr lang="en-NL" sz="1200" dirty="0">
                <a:solidFill>
                  <a:srgbClr val="25167A"/>
                </a:solidFill>
                <a:latin typeface="Arial"/>
                <a:cs typeface="Arial"/>
              </a:rPr>
              <a:t>(</a:t>
            </a:r>
            <a:r>
              <a:rPr lang="en-NL" sz="1200" dirty="0" err="1">
                <a:solidFill>
                  <a:srgbClr val="25167A"/>
                </a:solidFill>
                <a:latin typeface="Arial"/>
                <a:cs typeface="Arial"/>
              </a:rPr>
              <a:t>f.col</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+ 1).alias(‘</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DF.selectExpr</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 as </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1170258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applications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close up of a map&#10;&#10;Description automatically generated">
            <a:extLst>
              <a:ext uri="{FF2B5EF4-FFF2-40B4-BE49-F238E27FC236}">
                <a16:creationId xmlns:a16="http://schemas.microsoft.com/office/drawing/2014/main" id="{EC0C8922-861B-4EB5-9E1A-6364E061300B}"/>
              </a:ext>
            </a:extLst>
          </p:cNvPr>
          <p:cNvPicPr>
            <a:picLocks noGrp="1" noChangeAspect="1"/>
          </p:cNvPicPr>
          <p:nvPr>
            <p:ph type="pic" sz="quarter" idx="15"/>
          </p:nvPr>
        </p:nvPicPr>
        <p:blipFill>
          <a:blip r:embed="rId3"/>
          <a:srcRect l="16724" r="16724"/>
          <a:stretch>
            <a:fillRect/>
          </a:stretch>
        </p:blipFill>
        <p:spPr/>
      </p:pic>
    </p:spTree>
    <p:extLst>
      <p:ext uri="{BB962C8B-B14F-4D97-AF65-F5344CB8AC3E}">
        <p14:creationId xmlns:p14="http://schemas.microsoft.com/office/powerpoint/2010/main" val="119885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4" name="Rectangle 12313">
            <a:extLst>
              <a:ext uri="{FF2B5EF4-FFF2-40B4-BE49-F238E27FC236}">
                <a16:creationId xmlns:a16="http://schemas.microsoft.com/office/drawing/2014/main" id="{2F4B2AE1-D6FE-4949-983C-CC5B9A7EAE75}"/>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41" name="Rectangle 40">
            <a:extLst>
              <a:ext uri="{FF2B5EF4-FFF2-40B4-BE49-F238E27FC236}">
                <a16:creationId xmlns:a16="http://schemas.microsoft.com/office/drawing/2014/main" id="{2C83F501-7316-4EEB-916C-2FD09BC5EAEB}"/>
              </a:ext>
            </a:extLst>
          </p:cNvPr>
          <p:cNvSpPr/>
          <p:nvPr/>
        </p:nvSpPr>
        <p:spPr>
          <a:xfrm>
            <a:off x="2607513" y="972309"/>
            <a:ext cx="5533594" cy="30554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Titel 2"/>
          <p:cNvSpPr>
            <a:spLocks noGrp="1"/>
          </p:cNvSpPr>
          <p:nvPr>
            <p:ph type="title"/>
          </p:nvPr>
        </p:nvSpPr>
        <p:spPr>
          <a:xfrm>
            <a:off x="317853" y="193337"/>
            <a:ext cx="7984772" cy="535944"/>
          </a:xfrm>
        </p:spPr>
        <p:txBody>
          <a:bodyPr/>
          <a:lstStyle/>
          <a:p>
            <a:r>
              <a:rPr lang="en-GB" dirty="0"/>
              <a:t>Anatomy of a spark application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39</a:t>
            </a:fld>
            <a:endParaRPr lang="nl-NL" dirty="0"/>
          </a:p>
        </p:txBody>
      </p:sp>
      <p:sp>
        <p:nvSpPr>
          <p:cNvPr id="8" name="Rectangle 7">
            <a:extLst>
              <a:ext uri="{FF2B5EF4-FFF2-40B4-BE49-F238E27FC236}">
                <a16:creationId xmlns:a16="http://schemas.microsoft.com/office/drawing/2014/main" id="{6FAD6ECB-2C27-4F4D-8C90-6645DBA75314}"/>
              </a:ext>
            </a:extLst>
          </p:cNvPr>
          <p:cNvSpPr/>
          <p:nvPr/>
        </p:nvSpPr>
        <p:spPr>
          <a:xfrm>
            <a:off x="2621161" y="978799"/>
            <a:ext cx="999078"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20" name="Rectangle 19">
            <a:extLst>
              <a:ext uri="{FF2B5EF4-FFF2-40B4-BE49-F238E27FC236}">
                <a16:creationId xmlns:a16="http://schemas.microsoft.com/office/drawing/2014/main" id="{B4DCE5CF-4B8E-4A24-991F-EE89EB992A77}"/>
              </a:ext>
            </a:extLst>
          </p:cNvPr>
          <p:cNvSpPr/>
          <p:nvPr/>
        </p:nvSpPr>
        <p:spPr>
          <a:xfrm>
            <a:off x="331275" y="4254057"/>
            <a:ext cx="2098587" cy="3378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CLUSTER MANAGER</a:t>
            </a:r>
            <a:endParaRPr lang="en-NL" dirty="0"/>
          </a:p>
        </p:txBody>
      </p:sp>
      <p:cxnSp>
        <p:nvCxnSpPr>
          <p:cNvPr id="23" name="Straight Arrow Connector 22">
            <a:extLst>
              <a:ext uri="{FF2B5EF4-FFF2-40B4-BE49-F238E27FC236}">
                <a16:creationId xmlns:a16="http://schemas.microsoft.com/office/drawing/2014/main" id="{ABDE5420-59C1-4F62-9F66-587EB131518F}"/>
              </a:ext>
            </a:extLst>
          </p:cNvPr>
          <p:cNvCxnSpPr>
            <a:cxnSpLocks/>
            <a:stCxn id="12293"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290" name="TextBox 12289">
            <a:extLst>
              <a:ext uri="{FF2B5EF4-FFF2-40B4-BE49-F238E27FC236}">
                <a16:creationId xmlns:a16="http://schemas.microsoft.com/office/drawing/2014/main" id="{B987F856-CA8A-4592-8058-5C60CD97D983}"/>
              </a:ext>
            </a:extLst>
          </p:cNvPr>
          <p:cNvSpPr txBox="1"/>
          <p:nvPr/>
        </p:nvSpPr>
        <p:spPr>
          <a:xfrm>
            <a:off x="2520220" y="766784"/>
            <a:ext cx="1138575" cy="246221"/>
          </a:xfrm>
          <a:prstGeom prst="rect">
            <a:avLst/>
          </a:prstGeom>
          <a:noFill/>
        </p:spPr>
        <p:txBody>
          <a:bodyPr wrap="square" rtlCol="0">
            <a:spAutoFit/>
          </a:bodyPr>
          <a:lstStyle/>
          <a:p>
            <a:r>
              <a:rPr lang="en-GB" sz="1000" dirty="0"/>
              <a:t>Worker Node</a:t>
            </a:r>
            <a:endParaRPr lang="en-NL" sz="1000" dirty="0"/>
          </a:p>
        </p:txBody>
      </p:sp>
      <p:sp>
        <p:nvSpPr>
          <p:cNvPr id="12293" name="Rectangle 12292">
            <a:extLst>
              <a:ext uri="{FF2B5EF4-FFF2-40B4-BE49-F238E27FC236}">
                <a16:creationId xmlns:a16="http://schemas.microsoft.com/office/drawing/2014/main" id="{C1B4DF58-CF76-4A99-8A45-BB1F32E82136}"/>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cxnSp>
        <p:nvCxnSpPr>
          <p:cNvPr id="12305" name="Straight Arrow Connector 12304">
            <a:extLst>
              <a:ext uri="{FF2B5EF4-FFF2-40B4-BE49-F238E27FC236}">
                <a16:creationId xmlns:a16="http://schemas.microsoft.com/office/drawing/2014/main" id="{D80FDE87-059D-4785-B1FB-431E242B6B02}"/>
              </a:ext>
            </a:extLst>
          </p:cNvPr>
          <p:cNvCxnSpPr>
            <a:cxnSpLocks/>
            <a:stCxn id="170" idx="4"/>
            <a:endCxn id="20" idx="0"/>
          </p:cNvCxnSpPr>
          <p:nvPr/>
        </p:nvCxnSpPr>
        <p:spPr>
          <a:xfrm>
            <a:off x="1378383" y="3920969"/>
            <a:ext cx="2186" cy="333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314" name="Picture 2" descr="sql With partition use in spark sql dataframe query ...">
            <a:extLst>
              <a:ext uri="{FF2B5EF4-FFF2-40B4-BE49-F238E27FC236}">
                <a16:creationId xmlns:a16="http://schemas.microsoft.com/office/drawing/2014/main" id="{F0458E47-B9FA-4A5B-B5E0-85A6C144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168465"/>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9795C0-9AA6-4596-B502-7CC3042B79AA}"/>
              </a:ext>
            </a:extLst>
          </p:cNvPr>
          <p:cNvSpPr txBox="1"/>
          <p:nvPr/>
        </p:nvSpPr>
        <p:spPr>
          <a:xfrm>
            <a:off x="5564592" y="936182"/>
            <a:ext cx="1634119" cy="246221"/>
          </a:xfrm>
          <a:prstGeom prst="rect">
            <a:avLst/>
          </a:prstGeom>
          <a:noFill/>
        </p:spPr>
        <p:txBody>
          <a:bodyPr wrap="square" rtlCol="0">
            <a:spAutoFit/>
          </a:bodyPr>
          <a:lstStyle/>
          <a:p>
            <a:r>
              <a:rPr lang="en-GB" sz="1000" dirty="0"/>
              <a:t>Data Partitions</a:t>
            </a:r>
            <a:r>
              <a:rPr lang="en-NL" sz="1000" dirty="0"/>
              <a:t>*</a:t>
            </a:r>
          </a:p>
        </p:txBody>
      </p:sp>
      <p:cxnSp>
        <p:nvCxnSpPr>
          <p:cNvPr id="21" name="Straight Connector 20">
            <a:extLst>
              <a:ext uri="{FF2B5EF4-FFF2-40B4-BE49-F238E27FC236}">
                <a16:creationId xmlns:a16="http://schemas.microsoft.com/office/drawing/2014/main" id="{288E65BA-0CC4-4D25-85FE-674D3140C609}"/>
              </a:ext>
            </a:extLst>
          </p:cNvPr>
          <p:cNvCxnSpPr>
            <a:cxnSpLocks/>
          </p:cNvCxnSpPr>
          <p:nvPr/>
        </p:nvCxnSpPr>
        <p:spPr>
          <a:xfrm>
            <a:off x="5521362" y="972309"/>
            <a:ext cx="0" cy="305547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5462447-B8F9-4C43-AC37-F30B92D3D43F}"/>
              </a:ext>
            </a:extLst>
          </p:cNvPr>
          <p:cNvSpPr/>
          <p:nvPr/>
        </p:nvSpPr>
        <p:spPr>
          <a:xfrm>
            <a:off x="3952273" y="999015"/>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2" name="Rectangle 31">
            <a:extLst>
              <a:ext uri="{FF2B5EF4-FFF2-40B4-BE49-F238E27FC236}">
                <a16:creationId xmlns:a16="http://schemas.microsoft.com/office/drawing/2014/main" id="{9A34D3E8-7AEA-4BCD-A724-B1A1C47BB230}"/>
              </a:ext>
            </a:extLst>
          </p:cNvPr>
          <p:cNvSpPr/>
          <p:nvPr/>
        </p:nvSpPr>
        <p:spPr>
          <a:xfrm>
            <a:off x="3952273" y="133811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3" name="Rectangle 32">
            <a:extLst>
              <a:ext uri="{FF2B5EF4-FFF2-40B4-BE49-F238E27FC236}">
                <a16:creationId xmlns:a16="http://schemas.microsoft.com/office/drawing/2014/main" id="{D897AF99-BB8D-4484-BFED-0C35EDD5B1A2}"/>
              </a:ext>
            </a:extLst>
          </p:cNvPr>
          <p:cNvSpPr/>
          <p:nvPr/>
        </p:nvSpPr>
        <p:spPr>
          <a:xfrm>
            <a:off x="3952273" y="1689161"/>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5" name="Straight Arrow Connector 34">
            <a:extLst>
              <a:ext uri="{FF2B5EF4-FFF2-40B4-BE49-F238E27FC236}">
                <a16:creationId xmlns:a16="http://schemas.microsoft.com/office/drawing/2014/main" id="{01867513-69BA-457C-AD25-75D3143DC5C5}"/>
              </a:ext>
            </a:extLst>
          </p:cNvPr>
          <p:cNvCxnSpPr>
            <a:stCxn id="8" idx="3"/>
            <a:endCxn id="26" idx="1"/>
          </p:cNvCxnSpPr>
          <p:nvPr/>
        </p:nvCxnSpPr>
        <p:spPr>
          <a:xfrm>
            <a:off x="3620239" y="1115721"/>
            <a:ext cx="3320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FBF9CF0-9F56-4EB8-B6C8-DBB62D3BF549}"/>
              </a:ext>
            </a:extLst>
          </p:cNvPr>
          <p:cNvCxnSpPr>
            <a:cxnSpLocks/>
            <a:stCxn id="8" idx="3"/>
            <a:endCxn id="32" idx="1"/>
          </p:cNvCxnSpPr>
          <p:nvPr/>
        </p:nvCxnSpPr>
        <p:spPr>
          <a:xfrm>
            <a:off x="3620239" y="1115721"/>
            <a:ext cx="332034" cy="339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877A59-45AA-44EB-B23D-1BBB392AB2E3}"/>
              </a:ext>
            </a:extLst>
          </p:cNvPr>
          <p:cNvCxnSpPr>
            <a:cxnSpLocks/>
            <a:stCxn id="8" idx="3"/>
            <a:endCxn id="33" idx="1"/>
          </p:cNvCxnSpPr>
          <p:nvPr/>
        </p:nvCxnSpPr>
        <p:spPr>
          <a:xfrm>
            <a:off x="3620239" y="1115721"/>
            <a:ext cx="332034" cy="690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36" name="Connector: Elbow 14335">
            <a:extLst>
              <a:ext uri="{FF2B5EF4-FFF2-40B4-BE49-F238E27FC236}">
                <a16:creationId xmlns:a16="http://schemas.microsoft.com/office/drawing/2014/main" id="{A68B5F62-40A1-4F84-A772-FE5B78EDF9A6}"/>
              </a:ext>
            </a:extLst>
          </p:cNvPr>
          <p:cNvCxnSpPr>
            <a:cxnSpLocks/>
            <a:stCxn id="20" idx="3"/>
            <a:endCxn id="8" idx="2"/>
          </p:cNvCxnSpPr>
          <p:nvPr/>
        </p:nvCxnSpPr>
        <p:spPr>
          <a:xfrm flipV="1">
            <a:off x="2429862" y="1252643"/>
            <a:ext cx="690838" cy="3170361"/>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CED6339-5410-41C2-8DB0-92A6002FED2B}"/>
              </a:ext>
            </a:extLst>
          </p:cNvPr>
          <p:cNvSpPr/>
          <p:nvPr/>
        </p:nvSpPr>
        <p:spPr>
          <a:xfrm>
            <a:off x="2610734" y="2369659"/>
            <a:ext cx="1034942"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12" name="Rectangle 11">
            <a:extLst>
              <a:ext uri="{FF2B5EF4-FFF2-40B4-BE49-F238E27FC236}">
                <a16:creationId xmlns:a16="http://schemas.microsoft.com/office/drawing/2014/main" id="{033B9865-295C-43C4-BD7A-EA62B2FF2BF8}"/>
              </a:ext>
            </a:extLst>
          </p:cNvPr>
          <p:cNvSpPr/>
          <p:nvPr/>
        </p:nvSpPr>
        <p:spPr>
          <a:xfrm>
            <a:off x="2621161" y="3511108"/>
            <a:ext cx="996134"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cxnSp>
        <p:nvCxnSpPr>
          <p:cNvPr id="14352" name="Straight Arrow Connector 14351">
            <a:extLst>
              <a:ext uri="{FF2B5EF4-FFF2-40B4-BE49-F238E27FC236}">
                <a16:creationId xmlns:a16="http://schemas.microsoft.com/office/drawing/2014/main" id="{50327840-92AC-444D-96AA-2880271A54C2}"/>
              </a:ext>
            </a:extLst>
          </p:cNvPr>
          <p:cNvCxnSpPr>
            <a:cxnSpLocks/>
            <a:stCxn id="12314" idx="3"/>
            <a:endCxn id="8" idx="1"/>
          </p:cNvCxnSpPr>
          <p:nvPr/>
        </p:nvCxnSpPr>
        <p:spPr>
          <a:xfrm flipV="1">
            <a:off x="2355551" y="1115721"/>
            <a:ext cx="265610" cy="1384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3" name="Straight Arrow Connector 14352">
            <a:extLst>
              <a:ext uri="{FF2B5EF4-FFF2-40B4-BE49-F238E27FC236}">
                <a16:creationId xmlns:a16="http://schemas.microsoft.com/office/drawing/2014/main" id="{8323A3ED-3D6D-436D-A24D-E250B9D2FE2F}"/>
              </a:ext>
            </a:extLst>
          </p:cNvPr>
          <p:cNvCxnSpPr>
            <a:cxnSpLocks/>
            <a:stCxn id="12314" idx="3"/>
            <a:endCxn id="9" idx="1"/>
          </p:cNvCxnSpPr>
          <p:nvPr/>
        </p:nvCxnSpPr>
        <p:spPr>
          <a:xfrm>
            <a:off x="2355551" y="2500044"/>
            <a:ext cx="255183" cy="6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6" name="Straight Arrow Connector 14355">
            <a:extLst>
              <a:ext uri="{FF2B5EF4-FFF2-40B4-BE49-F238E27FC236}">
                <a16:creationId xmlns:a16="http://schemas.microsoft.com/office/drawing/2014/main" id="{E2D7FFFE-7A7A-400C-9E5D-57372A90B20F}"/>
              </a:ext>
            </a:extLst>
          </p:cNvPr>
          <p:cNvCxnSpPr>
            <a:cxnSpLocks/>
            <a:stCxn id="12314" idx="3"/>
            <a:endCxn id="12" idx="1"/>
          </p:cNvCxnSpPr>
          <p:nvPr/>
        </p:nvCxnSpPr>
        <p:spPr>
          <a:xfrm>
            <a:off x="2355551" y="2500044"/>
            <a:ext cx="265610" cy="11479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4382" name="Picture 2" descr="sql With partition use in spark sql dataframe query ...">
            <a:extLst>
              <a:ext uri="{FF2B5EF4-FFF2-40B4-BE49-F238E27FC236}">
                <a16:creationId xmlns:a16="http://schemas.microsoft.com/office/drawing/2014/main" id="{195776BA-2B7D-4C7B-89E4-1C0ED6BA2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1177953"/>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3" name="Picture 2" descr="sql With partition use in spark sql dataframe query ...">
            <a:extLst>
              <a:ext uri="{FF2B5EF4-FFF2-40B4-BE49-F238E27FC236}">
                <a16:creationId xmlns:a16="http://schemas.microsoft.com/office/drawing/2014/main" id="{0FFC11CE-EA47-413B-8492-16BCB42BD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599638"/>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4" name="Picture 2" descr="sql With partition use in spark sql dataframe query ...">
            <a:extLst>
              <a:ext uri="{FF2B5EF4-FFF2-40B4-BE49-F238E27FC236}">
                <a16:creationId xmlns:a16="http://schemas.microsoft.com/office/drawing/2014/main" id="{6AD2B7A4-F2DD-4247-994B-1B4A382B5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5" y="1635921"/>
            <a:ext cx="1021693" cy="339308"/>
          </a:xfrm>
          <a:prstGeom prst="rect">
            <a:avLst/>
          </a:prstGeom>
          <a:noFill/>
          <a:extLst>
            <a:ext uri="{909E8E84-426E-40DD-AFC4-6F175D3DCCD1}">
              <a14:hiddenFill xmlns:a14="http://schemas.microsoft.com/office/drawing/2010/main">
                <a:solidFill>
                  <a:srgbClr val="FFFFFF"/>
                </a:solidFill>
              </a14:hiddenFill>
            </a:ext>
          </a:extLst>
        </p:spPr>
      </p:pic>
      <p:cxnSp>
        <p:nvCxnSpPr>
          <p:cNvPr id="14398" name="Straight Connector 14397">
            <a:extLst>
              <a:ext uri="{FF2B5EF4-FFF2-40B4-BE49-F238E27FC236}">
                <a16:creationId xmlns:a16="http://schemas.microsoft.com/office/drawing/2014/main" id="{77CBCE33-EA7F-42EA-92AA-91571E427DDF}"/>
              </a:ext>
            </a:extLst>
          </p:cNvPr>
          <p:cNvCxnSpPr/>
          <p:nvPr/>
        </p:nvCxnSpPr>
        <p:spPr>
          <a:xfrm>
            <a:off x="2607513" y="2066313"/>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14399" name="Rectangle 14398">
            <a:extLst>
              <a:ext uri="{FF2B5EF4-FFF2-40B4-BE49-F238E27FC236}">
                <a16:creationId xmlns:a16="http://schemas.microsoft.com/office/drawing/2014/main" id="{87BABD96-4DE1-4F3F-BA64-7DFF8F3DC176}"/>
              </a:ext>
            </a:extLst>
          </p:cNvPr>
          <p:cNvSpPr/>
          <p:nvPr/>
        </p:nvSpPr>
        <p:spPr>
          <a:xfrm>
            <a:off x="4677230" y="1004098"/>
            <a:ext cx="773139" cy="923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167" name="TextBox 166">
            <a:extLst>
              <a:ext uri="{FF2B5EF4-FFF2-40B4-BE49-F238E27FC236}">
                <a16:creationId xmlns:a16="http://schemas.microsoft.com/office/drawing/2014/main" id="{7F161C41-9CCF-4257-BB29-824539B20811}"/>
              </a:ext>
            </a:extLst>
          </p:cNvPr>
          <p:cNvSpPr txBox="1"/>
          <p:nvPr/>
        </p:nvSpPr>
        <p:spPr>
          <a:xfrm>
            <a:off x="309948" y="759795"/>
            <a:ext cx="1138575" cy="246221"/>
          </a:xfrm>
          <a:prstGeom prst="rect">
            <a:avLst/>
          </a:prstGeom>
          <a:noFill/>
        </p:spPr>
        <p:txBody>
          <a:bodyPr wrap="square" rtlCol="0">
            <a:spAutoFit/>
          </a:bodyPr>
          <a:lstStyle/>
          <a:p>
            <a:r>
              <a:rPr lang="en-GB" sz="1000" dirty="0"/>
              <a:t>M</a:t>
            </a:r>
            <a:r>
              <a:rPr lang="en-NL" sz="1000" dirty="0"/>
              <a:t>aster node</a:t>
            </a:r>
          </a:p>
        </p:txBody>
      </p:sp>
      <p:sp>
        <p:nvSpPr>
          <p:cNvPr id="170" name="Oval 169">
            <a:extLst>
              <a:ext uri="{FF2B5EF4-FFF2-40B4-BE49-F238E27FC236}">
                <a16:creationId xmlns:a16="http://schemas.microsoft.com/office/drawing/2014/main" id="{20D6C5B0-04D4-4886-A00F-B9659A048E68}"/>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6" name="TextBox 5">
            <a:extLst>
              <a:ext uri="{FF2B5EF4-FFF2-40B4-BE49-F238E27FC236}">
                <a16:creationId xmlns:a16="http://schemas.microsoft.com/office/drawing/2014/main" id="{85F4EF18-6B99-4FAA-9C9A-096D4CD01CFB}"/>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66" name="Rectangle 165">
            <a:extLst>
              <a:ext uri="{FF2B5EF4-FFF2-40B4-BE49-F238E27FC236}">
                <a16:creationId xmlns:a16="http://schemas.microsoft.com/office/drawing/2014/main" id="{31DF470C-79D8-4862-87D5-09B54D91F808}"/>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9" name="TextBox 148">
            <a:extLst>
              <a:ext uri="{FF2B5EF4-FFF2-40B4-BE49-F238E27FC236}">
                <a16:creationId xmlns:a16="http://schemas.microsoft.com/office/drawing/2014/main" id="{0BED8BFE-7AEB-446D-BE09-E9F89F720647}"/>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147" name="Rectangle 146">
            <a:extLst>
              <a:ext uri="{FF2B5EF4-FFF2-40B4-BE49-F238E27FC236}">
                <a16:creationId xmlns:a16="http://schemas.microsoft.com/office/drawing/2014/main" id="{63B77848-3655-4F2A-B5BD-BD73F6D00B4E}"/>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148" name="Rectangle 147">
            <a:extLst>
              <a:ext uri="{FF2B5EF4-FFF2-40B4-BE49-F238E27FC236}">
                <a16:creationId xmlns:a16="http://schemas.microsoft.com/office/drawing/2014/main" id="{96677EF5-6A2E-4E79-A3A2-F4295A05A1F4}"/>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sp>
        <p:nvSpPr>
          <p:cNvPr id="10" name="Rectangle 9">
            <a:extLst>
              <a:ext uri="{FF2B5EF4-FFF2-40B4-BE49-F238E27FC236}">
                <a16:creationId xmlns:a16="http://schemas.microsoft.com/office/drawing/2014/main" id="{5974B27F-6843-4D63-AF2B-6FCCE9711E53}"/>
              </a:ext>
            </a:extLst>
          </p:cNvPr>
          <p:cNvSpPr/>
          <p:nvPr/>
        </p:nvSpPr>
        <p:spPr>
          <a:xfrm>
            <a:off x="3936115" y="2175888"/>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1" name="Rectangle 10">
            <a:extLst>
              <a:ext uri="{FF2B5EF4-FFF2-40B4-BE49-F238E27FC236}">
                <a16:creationId xmlns:a16="http://schemas.microsoft.com/office/drawing/2014/main" id="{4DB83DCE-B9F5-46DC-A6D6-E5763EFABDE3}"/>
              </a:ext>
            </a:extLst>
          </p:cNvPr>
          <p:cNvSpPr/>
          <p:nvPr/>
        </p:nvSpPr>
        <p:spPr>
          <a:xfrm>
            <a:off x="3929555" y="2530926"/>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4" name="Rectangle 13">
            <a:extLst>
              <a:ext uri="{FF2B5EF4-FFF2-40B4-BE49-F238E27FC236}">
                <a16:creationId xmlns:a16="http://schemas.microsoft.com/office/drawing/2014/main" id="{DD11263F-79D1-431E-82C1-908181A23014}"/>
              </a:ext>
            </a:extLst>
          </p:cNvPr>
          <p:cNvSpPr/>
          <p:nvPr/>
        </p:nvSpPr>
        <p:spPr>
          <a:xfrm>
            <a:off x="3929555" y="2906800"/>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15" name="Straight Arrow Connector 14">
            <a:extLst>
              <a:ext uri="{FF2B5EF4-FFF2-40B4-BE49-F238E27FC236}">
                <a16:creationId xmlns:a16="http://schemas.microsoft.com/office/drawing/2014/main" id="{F68D514D-A695-41A1-B835-6F52025826E4}"/>
              </a:ext>
            </a:extLst>
          </p:cNvPr>
          <p:cNvCxnSpPr>
            <a:cxnSpLocks/>
            <a:stCxn id="9" idx="3"/>
            <a:endCxn id="10" idx="1"/>
          </p:cNvCxnSpPr>
          <p:nvPr/>
        </p:nvCxnSpPr>
        <p:spPr>
          <a:xfrm flipV="1">
            <a:off x="3645676" y="2292594"/>
            <a:ext cx="290439" cy="213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254571-B689-4E4E-A5F2-390F20110795}"/>
              </a:ext>
            </a:extLst>
          </p:cNvPr>
          <p:cNvCxnSpPr>
            <a:cxnSpLocks/>
            <a:stCxn id="9" idx="3"/>
            <a:endCxn id="11" idx="1"/>
          </p:cNvCxnSpPr>
          <p:nvPr/>
        </p:nvCxnSpPr>
        <p:spPr>
          <a:xfrm>
            <a:off x="3645676" y="2506581"/>
            <a:ext cx="283879" cy="141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A9B1D5F-FFA6-482E-9AB8-180C0EB50AF6}"/>
              </a:ext>
            </a:extLst>
          </p:cNvPr>
          <p:cNvCxnSpPr>
            <a:cxnSpLocks/>
            <a:stCxn id="9" idx="3"/>
            <a:endCxn id="14" idx="1"/>
          </p:cNvCxnSpPr>
          <p:nvPr/>
        </p:nvCxnSpPr>
        <p:spPr>
          <a:xfrm>
            <a:off x="3645676" y="2506581"/>
            <a:ext cx="283879" cy="516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B6D0FB-E349-4181-82EC-580B911361E3}"/>
              </a:ext>
            </a:extLst>
          </p:cNvPr>
          <p:cNvCxnSpPr>
            <a:cxnSpLocks/>
          </p:cNvCxnSpPr>
          <p:nvPr/>
        </p:nvCxnSpPr>
        <p:spPr>
          <a:xfrm>
            <a:off x="2607512" y="3245200"/>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11AB966-8D08-4657-82E5-FB7557FC87FF}"/>
              </a:ext>
            </a:extLst>
          </p:cNvPr>
          <p:cNvSpPr/>
          <p:nvPr/>
        </p:nvSpPr>
        <p:spPr>
          <a:xfrm>
            <a:off x="3927929" y="335018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1" name="Rectangle 30">
            <a:extLst>
              <a:ext uri="{FF2B5EF4-FFF2-40B4-BE49-F238E27FC236}">
                <a16:creationId xmlns:a16="http://schemas.microsoft.com/office/drawing/2014/main" id="{5AE1568F-C69E-47F1-B567-E60BB98A6C12}"/>
              </a:ext>
            </a:extLst>
          </p:cNvPr>
          <p:cNvSpPr/>
          <p:nvPr/>
        </p:nvSpPr>
        <p:spPr>
          <a:xfrm>
            <a:off x="3927929" y="3709923"/>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4" name="Straight Arrow Connector 33">
            <a:extLst>
              <a:ext uri="{FF2B5EF4-FFF2-40B4-BE49-F238E27FC236}">
                <a16:creationId xmlns:a16="http://schemas.microsoft.com/office/drawing/2014/main" id="{FA28FCEE-169C-4A8A-B95F-ACD3D5862F84}"/>
              </a:ext>
            </a:extLst>
          </p:cNvPr>
          <p:cNvCxnSpPr>
            <a:cxnSpLocks/>
            <a:stCxn id="12" idx="3"/>
            <a:endCxn id="29" idx="1"/>
          </p:cNvCxnSpPr>
          <p:nvPr/>
        </p:nvCxnSpPr>
        <p:spPr>
          <a:xfrm flipV="1">
            <a:off x="3617295" y="3466895"/>
            <a:ext cx="310634" cy="1811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F229446-C7B1-4B37-98FA-48E08BC2722C}"/>
              </a:ext>
            </a:extLst>
          </p:cNvPr>
          <p:cNvCxnSpPr>
            <a:cxnSpLocks/>
            <a:stCxn id="12" idx="3"/>
            <a:endCxn id="31" idx="1"/>
          </p:cNvCxnSpPr>
          <p:nvPr/>
        </p:nvCxnSpPr>
        <p:spPr>
          <a:xfrm>
            <a:off x="3617295" y="3648030"/>
            <a:ext cx="310634" cy="178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5420F54-FC0A-4605-B91F-7AF2AF1320D6}"/>
              </a:ext>
            </a:extLst>
          </p:cNvPr>
          <p:cNvSpPr/>
          <p:nvPr/>
        </p:nvSpPr>
        <p:spPr>
          <a:xfrm>
            <a:off x="4714132" y="3355101"/>
            <a:ext cx="758967" cy="603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48" name="Rectangle 47">
            <a:extLst>
              <a:ext uri="{FF2B5EF4-FFF2-40B4-BE49-F238E27FC236}">
                <a16:creationId xmlns:a16="http://schemas.microsoft.com/office/drawing/2014/main" id="{6220F7DD-1683-4227-8174-24F348DEFCA8}"/>
              </a:ext>
            </a:extLst>
          </p:cNvPr>
          <p:cNvSpPr/>
          <p:nvPr/>
        </p:nvSpPr>
        <p:spPr>
          <a:xfrm>
            <a:off x="4705776" y="2170754"/>
            <a:ext cx="773139" cy="9522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pic>
        <p:nvPicPr>
          <p:cNvPr id="50" name="Picture 2" descr="sql With partition use in spark sql dataframe query ...">
            <a:extLst>
              <a:ext uri="{FF2B5EF4-FFF2-40B4-BE49-F238E27FC236}">
                <a16:creationId xmlns:a16="http://schemas.microsoft.com/office/drawing/2014/main" id="{57D31BD5-F02C-49FC-B703-B63D9E1D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2641780"/>
            <a:ext cx="1021690" cy="3393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ql With partition use in spark sql dataframe query ...">
            <a:extLst>
              <a:ext uri="{FF2B5EF4-FFF2-40B4-BE49-F238E27FC236}">
                <a16:creationId xmlns:a16="http://schemas.microsoft.com/office/drawing/2014/main" id="{CCE2C31D-5DA1-468B-8786-33424DED3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5" y="2617684"/>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ql With partition use in spark sql dataframe query ...">
            <a:extLst>
              <a:ext uri="{FF2B5EF4-FFF2-40B4-BE49-F238E27FC236}">
                <a16:creationId xmlns:a16="http://schemas.microsoft.com/office/drawing/2014/main" id="{1FC1296F-FEC5-4CC2-A160-4EA37F0E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4" y="2122940"/>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ql With partition use in spark sql dataframe query ...">
            <a:extLst>
              <a:ext uri="{FF2B5EF4-FFF2-40B4-BE49-F238E27FC236}">
                <a16:creationId xmlns:a16="http://schemas.microsoft.com/office/drawing/2014/main" id="{D52CB034-0C85-416C-A526-156862B88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78" y="2123760"/>
            <a:ext cx="977212" cy="339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ql With partition use in spark sql dataframe query ...">
            <a:extLst>
              <a:ext uri="{FF2B5EF4-FFF2-40B4-BE49-F238E27FC236}">
                <a16:creationId xmlns:a16="http://schemas.microsoft.com/office/drawing/2014/main" id="{12696D4B-BD05-46DE-B40A-F58E7D912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4" y="3140212"/>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ql With partition use in spark sql dataframe query ...">
            <a:extLst>
              <a:ext uri="{FF2B5EF4-FFF2-40B4-BE49-F238E27FC236}">
                <a16:creationId xmlns:a16="http://schemas.microsoft.com/office/drawing/2014/main" id="{0A8C7937-8560-45BE-921E-22D5F93D5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3" y="314121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ql With partition use in spark sql dataframe query ...">
            <a:extLst>
              <a:ext uri="{FF2B5EF4-FFF2-40B4-BE49-F238E27FC236}">
                <a16:creationId xmlns:a16="http://schemas.microsoft.com/office/drawing/2014/main" id="{1AC7E5FA-9F99-4500-B287-E57284709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5" y="363413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ql With partition use in spark sql dataframe query ...">
            <a:extLst>
              <a:ext uri="{FF2B5EF4-FFF2-40B4-BE49-F238E27FC236}">
                <a16:creationId xmlns:a16="http://schemas.microsoft.com/office/drawing/2014/main" id="{2DAA315E-BB10-4E00-9EB2-5A1BB224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19" y="3648030"/>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15CF1EFD-5CF2-46F9-AD66-8FA1A6F1905D}"/>
              </a:ext>
            </a:extLst>
          </p:cNvPr>
          <p:cNvSpPr txBox="1"/>
          <p:nvPr/>
        </p:nvSpPr>
        <p:spPr>
          <a:xfrm>
            <a:off x="4606237" y="4254057"/>
            <a:ext cx="2093940" cy="553998"/>
          </a:xfrm>
          <a:prstGeom prst="rect">
            <a:avLst/>
          </a:prstGeom>
          <a:noFill/>
        </p:spPr>
        <p:txBody>
          <a:bodyPr wrap="square" rtlCol="0">
            <a:spAutoFit/>
          </a:bodyPr>
          <a:lstStyle/>
          <a:p>
            <a:r>
              <a:rPr lang="en-NL" sz="1000" dirty="0"/>
              <a:t>*</a:t>
            </a:r>
            <a:r>
              <a:rPr lang="en-NL" sz="1000" dirty="0" err="1"/>
              <a:t>dataframe</a:t>
            </a:r>
            <a:r>
              <a:rPr lang="en-NL" sz="1000" dirty="0"/>
              <a:t> can be distributed over multiple worker nodes (unless repartitioned)</a:t>
            </a:r>
          </a:p>
        </p:txBody>
      </p:sp>
    </p:spTree>
    <p:extLst>
      <p:ext uri="{BB962C8B-B14F-4D97-AF65-F5344CB8AC3E}">
        <p14:creationId xmlns:p14="http://schemas.microsoft.com/office/powerpoint/2010/main" val="1991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2</a:t>
            </a:r>
            <a:endParaRPr lang="nl-NL" dirty="0"/>
          </a:p>
        </p:txBody>
      </p:sp>
      <p:sp>
        <p:nvSpPr>
          <p:cNvPr id="4" name="Tijdelijke aanduiding voor tekst 3"/>
          <p:cNvSpPr>
            <a:spLocks noGrp="1"/>
          </p:cNvSpPr>
          <p:nvPr>
            <p:ph type="body" sz="quarter" idx="15"/>
          </p:nvPr>
        </p:nvSpPr>
        <p:spPr>
          <a:xfrm>
            <a:off x="317853" y="1232020"/>
            <a:ext cx="7978775" cy="3040145"/>
          </a:xfrm>
        </p:spPr>
        <p:txBody>
          <a:bodyPr>
            <a:normAutofit/>
          </a:bodyPr>
          <a:lstStyle/>
          <a:p>
            <a:r>
              <a:rPr lang="en-NL" dirty="0"/>
              <a:t>Optimization (executor memory, partitions, shuffle configuration, caching, repartitioning)</a:t>
            </a:r>
          </a:p>
          <a:p>
            <a:endParaRPr lang="en-NL" dirty="0"/>
          </a:p>
          <a:p>
            <a:r>
              <a:rPr lang="en-NL" b="1" dirty="0"/>
              <a:t>Spark UI</a:t>
            </a:r>
            <a:r>
              <a:rPr lang="en-GB" b="1" dirty="0"/>
              <a:t> </a:t>
            </a:r>
            <a:endParaRPr lang="en-NL" b="1" dirty="0"/>
          </a:p>
          <a:p>
            <a:endParaRPr lang="en-NL" b="1" dirty="0"/>
          </a:p>
          <a:p>
            <a:r>
              <a:rPr lang="en-NL" b="1" dirty="0"/>
              <a:t>M</a:t>
            </a:r>
            <a:r>
              <a:rPr lang="en-GB" b="1" dirty="0" err="1"/>
              <a:t>onitoring</a:t>
            </a:r>
            <a:r>
              <a:rPr lang="en-GB" b="1" dirty="0"/>
              <a:t> and debugging</a:t>
            </a:r>
            <a:endParaRPr lang="en-NL" b="1" dirty="0"/>
          </a:p>
          <a:p>
            <a:endParaRPr lang="en-NL" dirty="0"/>
          </a:p>
          <a:p>
            <a:r>
              <a:rPr lang="en-NL" dirty="0"/>
              <a:t>Deployment options</a:t>
            </a:r>
          </a:p>
          <a:p>
            <a:endParaRPr lang="en-NL" dirty="0"/>
          </a:p>
          <a:p>
            <a:r>
              <a:rPr lang="en-NL" b="1" dirty="0"/>
              <a:t>M</a:t>
            </a:r>
            <a:r>
              <a:rPr lang="en-GB" b="1" dirty="0"/>
              <a:t>l</a:t>
            </a:r>
            <a:r>
              <a:rPr lang="en-NL" b="1" dirty="0"/>
              <a:t>lib</a:t>
            </a:r>
          </a:p>
          <a:p>
            <a:endParaRPr lang="en-NL" b="1" dirty="0"/>
          </a:p>
          <a:p>
            <a:r>
              <a:rPr lang="en-NL" dirty="0"/>
              <a:t>A bit more on </a:t>
            </a:r>
            <a:r>
              <a:rPr lang="en-NL" dirty="0" err="1"/>
              <a:t>rdds</a:t>
            </a:r>
            <a:r>
              <a:rPr lang="en-NL" dirty="0"/>
              <a:t> and accumulators</a:t>
            </a:r>
          </a:p>
          <a:p>
            <a:endParaRPr lang="en-NL" dirty="0"/>
          </a:p>
          <a:p>
            <a:r>
              <a:rPr lang="en-GB" b="1" dirty="0"/>
              <a:t>W</a:t>
            </a:r>
            <a:r>
              <a:rPr lang="en-NL" b="1" dirty="0"/>
              <a:t>hat we don’t cover</a:t>
            </a:r>
            <a:r>
              <a:rPr lang="en-NL" dirty="0"/>
              <a:t>: </a:t>
            </a:r>
            <a:r>
              <a:rPr lang="en-NL" dirty="0" err="1"/>
              <a:t>GraphX</a:t>
            </a:r>
            <a:r>
              <a:rPr lang="en-NL" dirty="0"/>
              <a:t>, (structured) Streaming, </a:t>
            </a:r>
            <a:r>
              <a:rPr lang="en-NL" dirty="0" err="1"/>
              <a:t>databricks</a:t>
            </a:r>
            <a:r>
              <a:rPr lang="en-NL" dirty="0"/>
              <a:t> delta</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66578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40</a:t>
            </a:fld>
            <a:endParaRPr lang="nl-NL"/>
          </a:p>
        </p:txBody>
      </p:sp>
      <p:sp>
        <p:nvSpPr>
          <p:cNvPr id="7" name="Titel 6"/>
          <p:cNvSpPr>
            <a:spLocks noGrp="1"/>
          </p:cNvSpPr>
          <p:nvPr>
            <p:ph type="title"/>
          </p:nvPr>
        </p:nvSpPr>
        <p:spPr>
          <a:xfrm>
            <a:off x="323850" y="619200"/>
            <a:ext cx="7984772" cy="1108357"/>
          </a:xfrm>
        </p:spPr>
        <p:txBody>
          <a:bodyPr/>
          <a:lstStyle/>
          <a:p>
            <a:r>
              <a:rPr lang="en-NL" dirty="0"/>
              <a:t>Driver, executors, manager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a:xfrm>
            <a:off x="331275" y="1412690"/>
            <a:ext cx="4069730" cy="2003254"/>
          </a:xfrm>
        </p:spPr>
        <p:txBody>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a:t>
            </a:r>
          </a:p>
          <a:p>
            <a:pPr lvl="1">
              <a:lnSpc>
                <a:spcPct val="124000"/>
              </a:lnSpc>
              <a:defRPr/>
            </a:pPr>
            <a:r>
              <a:rPr lang="en-NL" dirty="0">
                <a:solidFill>
                  <a:srgbClr val="25167A"/>
                </a:solidFill>
                <a:latin typeface="Arial"/>
                <a:cs typeface="Arial"/>
              </a:rPr>
              <a:t>Controls the execution of the spark application</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Maintains the state of the spark cluster (e.g., tasks and executor state)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Interfaces with the cluster manager (e.g., to start executor processes)</a:t>
            </a:r>
          </a:p>
        </p:txBody>
      </p:sp>
      <p:sp>
        <p:nvSpPr>
          <p:cNvPr id="9" name="Tijdelijke aanduiding voor inhoud 8"/>
          <p:cNvSpPr>
            <a:spLocks noGrp="1"/>
          </p:cNvSpPr>
          <p:nvPr>
            <p:ph type="body" sz="quarter" idx="21"/>
          </p:nvPr>
        </p:nvSpPr>
        <p:spPr>
          <a:xfrm>
            <a:off x="4763420" y="1412690"/>
            <a:ext cx="3552627" cy="2413000"/>
          </a:xfrm>
        </p:spPr>
        <p:txBody>
          <a:bodyPr/>
          <a:lstStyle/>
          <a:p>
            <a:r>
              <a:rPr lang="en-NL" dirty="0"/>
              <a:t>The spark executors:</a:t>
            </a:r>
          </a:p>
          <a:p>
            <a:endParaRPr lang="en-NL" dirty="0"/>
          </a:p>
          <a:p>
            <a:pPr lvl="1"/>
            <a:r>
              <a:rPr lang="en-NL" dirty="0"/>
              <a:t>Perform the tasks assigned to the by the driver</a:t>
            </a:r>
          </a:p>
          <a:p>
            <a:pPr lvl="1"/>
            <a:r>
              <a:rPr lang="en-NL" dirty="0"/>
              <a:t>Report back to the driver the state of the tasks and results</a:t>
            </a:r>
            <a:endParaRPr lang="nl-NL" dirty="0"/>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1975529" y="3519464"/>
            <a:ext cx="5250118" cy="2413000"/>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 cluster manager:</a:t>
            </a:r>
          </a:p>
          <a:p>
            <a:pPr>
              <a:lnSpc>
                <a:spcPct val="124000"/>
              </a:lnSpc>
              <a:defRPr/>
            </a:pPr>
            <a:endParaRPr lang="en-NL" dirty="0"/>
          </a:p>
          <a:p>
            <a:pPr lvl="1">
              <a:lnSpc>
                <a:spcPct val="124000"/>
              </a:lnSpc>
              <a:defRPr/>
            </a:pPr>
            <a:r>
              <a:rPr lang="en-NL" dirty="0"/>
              <a:t>Manages the underlying allocation of resources from the machines</a:t>
            </a:r>
          </a:p>
          <a:p>
            <a:pPr lvl="1">
              <a:lnSpc>
                <a:spcPct val="124000"/>
              </a:lnSpc>
              <a:defRPr/>
            </a:pPr>
            <a:r>
              <a:rPr lang="en-NL" dirty="0"/>
              <a:t>Has its own driver and worker nodes and processes (tied to the machines)</a:t>
            </a:r>
          </a:p>
          <a:p>
            <a:pPr lvl="1">
              <a:lnSpc>
                <a:spcPct val="124000"/>
              </a:lnSpc>
              <a:defRPr/>
            </a:pPr>
            <a:r>
              <a:rPr lang="en-NL" dirty="0"/>
              <a:t>Spark supports three managers: standalone, Mesos, and YARN</a:t>
            </a:r>
          </a:p>
          <a:p>
            <a:pPr lvl="1">
              <a:lnSpc>
                <a:spcPct val="124000"/>
              </a:lnSpc>
              <a:defRPr/>
            </a:pPr>
            <a:endParaRPr lang="en-NL" dirty="0"/>
          </a:p>
          <a:p>
            <a:pPr lvl="1">
              <a:lnSpc>
                <a:spcPct val="124000"/>
              </a:lnSpc>
              <a:defRPr/>
            </a:pPr>
            <a:endParaRPr lang="en-NL" dirty="0"/>
          </a:p>
        </p:txBody>
      </p:sp>
      <p:sp>
        <p:nvSpPr>
          <p:cNvPr id="2" name="Rectangle 1">
            <a:extLst>
              <a:ext uri="{FF2B5EF4-FFF2-40B4-BE49-F238E27FC236}">
                <a16:creationId xmlns:a16="http://schemas.microsoft.com/office/drawing/2014/main" id="{2AAA98FF-6235-47A3-B560-29A0DDA6AEFA}"/>
              </a:ext>
            </a:extLst>
          </p:cNvPr>
          <p:cNvSpPr/>
          <p:nvPr/>
        </p:nvSpPr>
        <p:spPr>
          <a:xfrm>
            <a:off x="268941" y="1302871"/>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3" name="Rectangle 2">
            <a:extLst>
              <a:ext uri="{FF2B5EF4-FFF2-40B4-BE49-F238E27FC236}">
                <a16:creationId xmlns:a16="http://schemas.microsoft.com/office/drawing/2014/main" id="{B63111AD-8C63-435F-A7BC-6F0ACDFB1D1F}"/>
              </a:ext>
            </a:extLst>
          </p:cNvPr>
          <p:cNvSpPr/>
          <p:nvPr/>
        </p:nvSpPr>
        <p:spPr>
          <a:xfrm>
            <a:off x="4408430" y="1309170"/>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5" name="Rectangle 4">
            <a:extLst>
              <a:ext uri="{FF2B5EF4-FFF2-40B4-BE49-F238E27FC236}">
                <a16:creationId xmlns:a16="http://schemas.microsoft.com/office/drawing/2014/main" id="{81BB88EB-987A-4B71-9574-67D2D1E3E83B}"/>
              </a:ext>
            </a:extLst>
          </p:cNvPr>
          <p:cNvSpPr/>
          <p:nvPr/>
        </p:nvSpPr>
        <p:spPr>
          <a:xfrm>
            <a:off x="1914769" y="3445878"/>
            <a:ext cx="5081270" cy="16521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Tree>
    <p:extLst>
      <p:ext uri="{BB962C8B-B14F-4D97-AF65-F5344CB8AC3E}">
        <p14:creationId xmlns:p14="http://schemas.microsoft.com/office/powerpoint/2010/main" val="913861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41</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There are a few config parameters for executors that can be crucial for your computations running efficiently on the cluster:</a:t>
            </a:r>
          </a:p>
          <a:p>
            <a:pPr lvl="1">
              <a:lnSpc>
                <a:spcPct val="124000"/>
              </a:lnSpc>
              <a:defRPr/>
            </a:pPr>
            <a:r>
              <a:rPr lang="en-NL" b="1" dirty="0"/>
              <a:t>--num-executors or </a:t>
            </a:r>
            <a:r>
              <a:rPr lang="en-NL" b="1" dirty="0" err="1"/>
              <a:t>spark.executor.instances</a:t>
            </a:r>
            <a:r>
              <a:rPr lang="en-NL" dirty="0"/>
              <a:t>: the number of executors processes on the cluster</a:t>
            </a:r>
          </a:p>
          <a:p>
            <a:pPr lvl="1">
              <a:lnSpc>
                <a:spcPct val="124000"/>
              </a:lnSpc>
              <a:defRPr/>
            </a:pPr>
            <a:endParaRPr lang="en-NL" dirty="0"/>
          </a:p>
          <a:p>
            <a:pPr lvl="1">
              <a:lnSpc>
                <a:spcPct val="124000"/>
              </a:lnSpc>
              <a:defRPr/>
            </a:pPr>
            <a:r>
              <a:rPr lang="en-NL" b="1" dirty="0"/>
              <a:t>--executor-memory or </a:t>
            </a:r>
            <a:r>
              <a:rPr lang="en-NL" b="1" dirty="0" err="1"/>
              <a:t>spark.executor.memory</a:t>
            </a:r>
            <a:r>
              <a:rPr lang="en-NL" dirty="0"/>
              <a:t>: the java heap memory allocated for each executor</a:t>
            </a:r>
          </a:p>
          <a:p>
            <a:pPr lvl="1">
              <a:lnSpc>
                <a:spcPct val="124000"/>
              </a:lnSpc>
              <a:defRPr/>
            </a:pPr>
            <a:endParaRPr lang="en-NL" dirty="0"/>
          </a:p>
          <a:p>
            <a:pPr lvl="1">
              <a:lnSpc>
                <a:spcPct val="124000"/>
              </a:lnSpc>
              <a:defRPr/>
            </a:pPr>
            <a:r>
              <a:rPr lang="en-NL" b="1" dirty="0"/>
              <a:t>--executor-cores</a:t>
            </a:r>
            <a:r>
              <a:rPr lang="en-NL" dirty="0"/>
              <a:t>: the number of cores assigned to each executor process (usually best between 3-5, but opinions differ. It can also depend on the job to be run)</a:t>
            </a:r>
          </a:p>
          <a:p>
            <a:pPr lvl="1">
              <a:lnSpc>
                <a:spcPct val="124000"/>
              </a:lnSpc>
              <a:defRPr/>
            </a:pPr>
            <a:endParaRPr lang="en-NL" dirty="0"/>
          </a:p>
          <a:p>
            <a:pPr lvl="1">
              <a:lnSpc>
                <a:spcPct val="124000"/>
              </a:lnSpc>
              <a:defRPr/>
            </a:pPr>
            <a:r>
              <a:rPr lang="en-GB" dirty="0"/>
              <a:t>T</a:t>
            </a:r>
            <a:r>
              <a:rPr lang="en-NL" dirty="0"/>
              <a:t>he </a:t>
            </a:r>
            <a:r>
              <a:rPr lang="en-NL" b="1" dirty="0" err="1"/>
              <a:t>spark.dynamicAllocation.enabled</a:t>
            </a:r>
            <a:r>
              <a:rPr lang="en-NL" b="1" dirty="0"/>
              <a:t> </a:t>
            </a:r>
            <a:r>
              <a:rPr lang="en-NL" dirty="0"/>
              <a:t>property can be used for autoscaling the number of executors</a:t>
            </a:r>
          </a:p>
          <a:p>
            <a:pPr lvl="1">
              <a:lnSpc>
                <a:spcPct val="124000"/>
              </a:lnSpc>
              <a:defRPr/>
            </a:pPr>
            <a:endParaRPr lang="en-NL" dirty="0"/>
          </a:p>
          <a:p>
            <a:pPr lvl="1">
              <a:lnSpc>
                <a:spcPct val="124000"/>
              </a:lnSpc>
              <a:defRPr/>
            </a:pPr>
            <a:r>
              <a:rPr lang="en-NL" dirty="0"/>
              <a:t>Each executor has a </a:t>
            </a:r>
            <a:r>
              <a:rPr lang="en-NL" b="1" dirty="0"/>
              <a:t>memory overhead </a:t>
            </a:r>
            <a:r>
              <a:rPr lang="en-NL" dirty="0"/>
              <a:t>of ~7% its allocated memory</a:t>
            </a:r>
          </a:p>
          <a:p>
            <a:pPr lvl="1">
              <a:lnSpc>
                <a:spcPct val="124000"/>
              </a:lnSpc>
              <a:defRPr/>
            </a:pPr>
            <a:endParaRPr lang="en-NL" dirty="0"/>
          </a:p>
          <a:p>
            <a:pPr lvl="1">
              <a:lnSpc>
                <a:spcPct val="124000"/>
              </a:lnSpc>
              <a:defRPr/>
            </a:pPr>
            <a:r>
              <a:rPr lang="en-NL" dirty="0"/>
              <a:t>Each node needs ~1GB and one core to run the </a:t>
            </a:r>
            <a:r>
              <a:rPr lang="en-NL" dirty="0" err="1"/>
              <a:t>os</a:t>
            </a:r>
            <a:r>
              <a:rPr lang="en-NL" dirty="0"/>
              <a:t>/daemon processes</a:t>
            </a:r>
          </a:p>
        </p:txBody>
      </p:sp>
    </p:spTree>
    <p:extLst>
      <p:ext uri="{BB962C8B-B14F-4D97-AF65-F5344CB8AC3E}">
        <p14:creationId xmlns:p14="http://schemas.microsoft.com/office/powerpoint/2010/main" val="760419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42</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tiny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 (one executor per core)</a:t>
            </a:r>
          </a:p>
          <a:p>
            <a:pPr lvl="1">
              <a:lnSpc>
                <a:spcPct val="124000"/>
              </a:lnSpc>
              <a:defRPr/>
            </a:pPr>
            <a:r>
              <a:rPr lang="en-NL" dirty="0"/>
              <a:t>--num-executors = 160</a:t>
            </a:r>
          </a:p>
          <a:p>
            <a:pPr lvl="1">
              <a:lnSpc>
                <a:spcPct val="124000"/>
              </a:lnSpc>
              <a:defRPr/>
            </a:pPr>
            <a:r>
              <a:rPr lang="en-NL" dirty="0"/>
              <a:t>--executor-memory = 640GB/160 = 64/16 = 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Tiny executors will mean a lot of network I/O in shuffles</a:t>
            </a:r>
          </a:p>
        </p:txBody>
      </p:sp>
    </p:spTree>
    <p:extLst>
      <p:ext uri="{BB962C8B-B14F-4D97-AF65-F5344CB8AC3E}">
        <p14:creationId xmlns:p14="http://schemas.microsoft.com/office/powerpoint/2010/main" val="2220481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43</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chubby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16 </a:t>
            </a:r>
          </a:p>
          <a:p>
            <a:pPr lvl="1">
              <a:lnSpc>
                <a:spcPct val="124000"/>
              </a:lnSpc>
              <a:defRPr/>
            </a:pPr>
            <a:r>
              <a:rPr lang="en-NL" dirty="0"/>
              <a:t>--num-executors = 10</a:t>
            </a:r>
          </a:p>
          <a:p>
            <a:pPr lvl="1">
              <a:lnSpc>
                <a:spcPct val="124000"/>
              </a:lnSpc>
              <a:defRPr/>
            </a:pPr>
            <a:r>
              <a:rPr lang="en-NL" dirty="0"/>
              <a:t>--executor-memory = 64GB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Obese executors often cause a lot of garbage collection issues for the threads which slows down performance a lot</a:t>
            </a:r>
          </a:p>
        </p:txBody>
      </p:sp>
    </p:spTree>
    <p:extLst>
      <p:ext uri="{BB962C8B-B14F-4D97-AF65-F5344CB8AC3E}">
        <p14:creationId xmlns:p14="http://schemas.microsoft.com/office/powerpoint/2010/main" val="2382694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44</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balanced</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Better</a:t>
            </a:r>
            <a:r>
              <a:rPr lang="en-NL" dirty="0"/>
              <a:t> way of doing it:</a:t>
            </a:r>
          </a:p>
          <a:p>
            <a:pPr lvl="1">
              <a:lnSpc>
                <a:spcPct val="124000"/>
              </a:lnSpc>
              <a:defRPr/>
            </a:pPr>
            <a:r>
              <a:rPr lang="en-NL" dirty="0"/>
              <a:t>--executor-cores = 5 (</a:t>
            </a:r>
            <a:r>
              <a:rPr lang="en-NL" b="1" dirty="0"/>
              <a:t>helps with HDFS throughput</a:t>
            </a:r>
            <a:r>
              <a:rPr lang="en-NL" dirty="0"/>
              <a:t>)</a:t>
            </a:r>
          </a:p>
          <a:p>
            <a:pPr lvl="1">
              <a:lnSpc>
                <a:spcPct val="124000"/>
              </a:lnSpc>
              <a:defRPr/>
            </a:pPr>
            <a:endParaRPr lang="en-NL" dirty="0"/>
          </a:p>
          <a:p>
            <a:pPr lvl="1">
              <a:lnSpc>
                <a:spcPct val="124000"/>
              </a:lnSpc>
              <a:defRPr/>
            </a:pPr>
            <a:r>
              <a:rPr lang="en-GB" dirty="0"/>
              <a:t>P</a:t>
            </a:r>
            <a:r>
              <a:rPr lang="en-NL" dirty="0" err="1"/>
              <a:t>otential</a:t>
            </a:r>
            <a:r>
              <a:rPr lang="en-NL" dirty="0"/>
              <a:t> executors = 30 (</a:t>
            </a:r>
            <a:r>
              <a:rPr lang="en-NL" b="1" dirty="0"/>
              <a:t>leaving 10 cores to run the OS processes</a:t>
            </a:r>
            <a:r>
              <a:rPr lang="en-NL" dirty="0"/>
              <a:t>)</a:t>
            </a:r>
          </a:p>
          <a:p>
            <a:pPr lvl="1">
              <a:lnSpc>
                <a:spcPct val="124000"/>
              </a:lnSpc>
              <a:defRPr/>
            </a:pPr>
            <a:endParaRPr lang="en-NL" dirty="0"/>
          </a:p>
          <a:p>
            <a:pPr lvl="2">
              <a:lnSpc>
                <a:spcPct val="124000"/>
              </a:lnSpc>
              <a:defRPr/>
            </a:pPr>
            <a:r>
              <a:rPr lang="en-NL" dirty="0"/>
              <a:t>--num-executors = 29 (</a:t>
            </a:r>
            <a:r>
              <a:rPr lang="en-NL" b="1" dirty="0"/>
              <a:t>this leaves 1 executor to run the YARN application master</a:t>
            </a:r>
            <a:r>
              <a:rPr lang="en-NL" dirty="0"/>
              <a:t>)</a:t>
            </a:r>
          </a:p>
          <a:p>
            <a:pPr lvl="1">
              <a:lnSpc>
                <a:spcPct val="124000"/>
              </a:lnSpc>
              <a:defRPr/>
            </a:pPr>
            <a:endParaRPr lang="en-NL" dirty="0"/>
          </a:p>
          <a:p>
            <a:pPr lvl="1">
              <a:lnSpc>
                <a:spcPct val="124000"/>
              </a:lnSpc>
              <a:defRPr/>
            </a:pPr>
            <a:r>
              <a:rPr lang="en-GB" dirty="0"/>
              <a:t>M</a:t>
            </a:r>
            <a:r>
              <a:rPr lang="en-NL" dirty="0" err="1"/>
              <a:t>emory</a:t>
            </a:r>
            <a:r>
              <a:rPr lang="en-NL" dirty="0"/>
              <a:t> per executor = 63/3 = 21GB (</a:t>
            </a:r>
            <a:r>
              <a:rPr lang="en-NL" b="1" dirty="0"/>
              <a:t>leaving 1GB for OS</a:t>
            </a:r>
            <a:r>
              <a:rPr lang="en-NL" dirty="0"/>
              <a:t>), but 7% of it is overhead, so:</a:t>
            </a:r>
          </a:p>
          <a:p>
            <a:pPr lvl="1">
              <a:lnSpc>
                <a:spcPct val="124000"/>
              </a:lnSpc>
              <a:defRPr/>
            </a:pPr>
            <a:endParaRPr lang="en-NL" dirty="0"/>
          </a:p>
          <a:p>
            <a:pPr lvl="2">
              <a:lnSpc>
                <a:spcPct val="124000"/>
              </a:lnSpc>
              <a:defRPr/>
            </a:pPr>
            <a:r>
              <a:rPr lang="en-NL" dirty="0"/>
              <a:t>--executor-memory = 21 – 21 * 0.07 ~ 19GB</a:t>
            </a:r>
          </a:p>
        </p:txBody>
      </p:sp>
    </p:spTree>
    <p:extLst>
      <p:ext uri="{BB962C8B-B14F-4D97-AF65-F5344CB8AC3E}">
        <p14:creationId xmlns:p14="http://schemas.microsoft.com/office/powerpoint/2010/main" val="188707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45</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pic>
        <p:nvPicPr>
          <p:cNvPr id="16" name="Picture 15" descr="A screenshot of a cell phone&#10;&#10;Description automatically generated">
            <a:extLst>
              <a:ext uri="{FF2B5EF4-FFF2-40B4-BE49-F238E27FC236}">
                <a16:creationId xmlns:a16="http://schemas.microsoft.com/office/drawing/2014/main" id="{2258BE13-8460-4570-88AC-429EB14E2C62}"/>
              </a:ext>
            </a:extLst>
          </p:cNvPr>
          <p:cNvPicPr>
            <a:picLocks noChangeAspect="1"/>
          </p:cNvPicPr>
          <p:nvPr/>
        </p:nvPicPr>
        <p:blipFill>
          <a:blip r:embed="rId4"/>
          <a:stretch>
            <a:fillRect/>
          </a:stretch>
        </p:blipFill>
        <p:spPr>
          <a:xfrm>
            <a:off x="2539195" y="1319074"/>
            <a:ext cx="2943270" cy="2190070"/>
          </a:xfrm>
          <a:prstGeom prst="rect">
            <a:avLst/>
          </a:prstGeom>
        </p:spPr>
      </p:pic>
    </p:spTree>
    <p:extLst>
      <p:ext uri="{BB962C8B-B14F-4D97-AF65-F5344CB8AC3E}">
        <p14:creationId xmlns:p14="http://schemas.microsoft.com/office/powerpoint/2010/main" val="45905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46</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609937"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1. The application (JAR or python script) is submitted to the </a:t>
            </a:r>
            <a:r>
              <a:rPr lang="en-NL" sz="1200" b="1" dirty="0">
                <a:solidFill>
                  <a:srgbClr val="25167A"/>
                </a:solidFill>
                <a:latin typeface="Arial"/>
                <a:cs typeface="Arial"/>
              </a:rPr>
              <a:t>cluster manager driver node </a:t>
            </a:r>
            <a:r>
              <a:rPr lang="en-NL" sz="1200" dirty="0">
                <a:solidFill>
                  <a:srgbClr val="25167A"/>
                </a:solidFill>
                <a:latin typeface="Arial"/>
                <a:cs typeface="Arial"/>
              </a:rPr>
              <a:t>(not the spark driver, which doesn’t exist yet)</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2. The cluster manager accepts the request and starts a </a:t>
            </a:r>
            <a:r>
              <a:rPr lang="en-NL" b="1" dirty="0"/>
              <a:t>spark driver process</a:t>
            </a:r>
            <a:r>
              <a:rPr lang="en-NL" dirty="0"/>
              <a:t> on a node in the cluster (which might be a worker node from the perspective of the cluster manager)</a:t>
            </a:r>
            <a:endParaRPr lang="en-NL" sz="1200" dirty="0">
              <a:solidFill>
                <a:srgbClr val="25167A"/>
              </a:solidFill>
              <a:latin typeface="Arial"/>
              <a:cs typeface="Arial"/>
            </a:endParaRPr>
          </a:p>
        </p:txBody>
      </p:sp>
      <p:pic>
        <p:nvPicPr>
          <p:cNvPr id="3" name="Picture 2" descr="A picture containing drawing&#10;&#10;Description automatically generated">
            <a:extLst>
              <a:ext uri="{FF2B5EF4-FFF2-40B4-BE49-F238E27FC236}">
                <a16:creationId xmlns:a16="http://schemas.microsoft.com/office/drawing/2014/main" id="{1A2690C0-AF8F-4D63-B94A-9B5CD2DA9EA4}"/>
              </a:ext>
            </a:extLst>
          </p:cNvPr>
          <p:cNvPicPr>
            <a:picLocks noChangeAspect="1"/>
          </p:cNvPicPr>
          <p:nvPr/>
        </p:nvPicPr>
        <p:blipFill>
          <a:blip r:embed="rId4"/>
          <a:stretch>
            <a:fillRect/>
          </a:stretch>
        </p:blipFill>
        <p:spPr>
          <a:xfrm>
            <a:off x="2360188" y="2571750"/>
            <a:ext cx="3552108" cy="2470638"/>
          </a:xfrm>
          <a:prstGeom prst="rect">
            <a:avLst/>
          </a:prstGeom>
        </p:spPr>
      </p:pic>
      <p:sp>
        <p:nvSpPr>
          <p:cNvPr id="5" name="Arrow: Left 4">
            <a:extLst>
              <a:ext uri="{FF2B5EF4-FFF2-40B4-BE49-F238E27FC236}">
                <a16:creationId xmlns:a16="http://schemas.microsoft.com/office/drawing/2014/main" id="{B74F5A33-F2E5-4D57-946B-EA6F06EF0D23}"/>
              </a:ext>
            </a:extLst>
          </p:cNvPr>
          <p:cNvSpPr/>
          <p:nvPr/>
        </p:nvSpPr>
        <p:spPr>
          <a:xfrm>
            <a:off x="5613009" y="3411415"/>
            <a:ext cx="787791" cy="9847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4C71A66D-1A03-4CA9-A809-086FA107BF09}"/>
              </a:ext>
            </a:extLst>
          </p:cNvPr>
          <p:cNvSpPr txBox="1"/>
          <p:nvPr/>
        </p:nvSpPr>
        <p:spPr>
          <a:xfrm>
            <a:off x="6478172" y="3322152"/>
            <a:ext cx="1681090" cy="276999"/>
          </a:xfrm>
          <a:prstGeom prst="rect">
            <a:avLst/>
          </a:prstGeom>
          <a:noFill/>
        </p:spPr>
        <p:txBody>
          <a:bodyPr wrap="square" rtlCol="0">
            <a:spAutoFit/>
          </a:bodyPr>
          <a:lstStyle/>
          <a:p>
            <a:r>
              <a:rPr lang="en-NL" sz="1200" dirty="0"/>
              <a:t>S</a:t>
            </a:r>
            <a:r>
              <a:rPr lang="en-GB" sz="1200" dirty="0"/>
              <a:t>p</a:t>
            </a:r>
            <a:r>
              <a:rPr lang="en-NL" sz="1200" dirty="0"/>
              <a:t>ark driver process</a:t>
            </a:r>
          </a:p>
        </p:txBody>
      </p:sp>
    </p:spTree>
    <p:extLst>
      <p:ext uri="{BB962C8B-B14F-4D97-AF65-F5344CB8AC3E}">
        <p14:creationId xmlns:p14="http://schemas.microsoft.com/office/powerpoint/2010/main" val="2427219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47</a:t>
            </a:fld>
            <a:endParaRPr lang="nl-NL"/>
          </a:p>
        </p:txBody>
      </p:sp>
      <p:sp>
        <p:nvSpPr>
          <p:cNvPr id="7" name="Titel 6"/>
          <p:cNvSpPr>
            <a:spLocks noGrp="1"/>
          </p:cNvSpPr>
          <p:nvPr>
            <p:ph type="title"/>
          </p:nvPr>
        </p:nvSpPr>
        <p:spPr>
          <a:xfrm>
            <a:off x="323850" y="619200"/>
            <a:ext cx="7984772" cy="1108357"/>
          </a:xfrm>
        </p:spPr>
        <p:txBody>
          <a:bodyPr/>
          <a:lstStyle/>
          <a:p>
            <a:r>
              <a:rPr lang="en-NL" dirty="0"/>
              <a:t>Launching the cluster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4"/>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3. The driver starts running the code, which must include a </a:t>
            </a:r>
            <a:r>
              <a:rPr lang="en-NL" sz="1200" b="1" dirty="0">
                <a:solidFill>
                  <a:srgbClr val="25167A"/>
                </a:solidFill>
                <a:latin typeface="Arial"/>
                <a:cs typeface="Arial"/>
              </a:rPr>
              <a:t>spark session initialization </a:t>
            </a:r>
            <a:r>
              <a:rPr lang="en-NL" sz="1200" dirty="0">
                <a:solidFill>
                  <a:srgbClr val="25167A"/>
                </a:solidFill>
                <a:latin typeface="Arial"/>
                <a:cs typeface="Arial"/>
              </a:rPr>
              <a:t>that starts a </a:t>
            </a:r>
            <a:r>
              <a:rPr lang="en-NL" sz="1200" b="1" dirty="0">
                <a:solidFill>
                  <a:srgbClr val="25167A"/>
                </a:solidFill>
                <a:latin typeface="Arial"/>
                <a:cs typeface="Arial"/>
              </a:rPr>
              <a:t>spark cluster</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when using Spark interactively on </a:t>
            </a:r>
            <a:r>
              <a:rPr lang="en-NL" dirty="0" err="1"/>
              <a:t>databricks</a:t>
            </a:r>
            <a:r>
              <a:rPr lang="en-NL" dirty="0"/>
              <a:t>, all this is already taken care of (and we already have the </a:t>
            </a:r>
            <a:r>
              <a:rPr lang="en-NL" b="1" dirty="0"/>
              <a:t>spark</a:t>
            </a:r>
            <a:r>
              <a:rPr lang="en-NL" dirty="0"/>
              <a:t> object ready)</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starting a spark cluster means that the driver will create the executors with the options specified in the code</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4. The spark driver asks the cluster manager to launch the </a:t>
            </a:r>
            <a:r>
              <a:rPr lang="en-NL" b="1" dirty="0"/>
              <a:t>executor processes </a:t>
            </a:r>
            <a:r>
              <a:rPr lang="en-NL" dirty="0"/>
              <a:t>with the specified config on the machines</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5. The cluster manager complies and returns to the spark driver the info about the processes (e.g., </a:t>
            </a:r>
            <a:r>
              <a:rPr lang="en-NL" b="1" dirty="0"/>
              <a:t>location</a:t>
            </a:r>
            <a:r>
              <a:rPr lang="en-NL" dirty="0"/>
              <a:t> etc)</a:t>
            </a:r>
          </a:p>
        </p:txBody>
      </p:sp>
      <p:graphicFrame>
        <p:nvGraphicFramePr>
          <p:cNvPr id="2" name="Object 1">
            <a:extLst>
              <a:ext uri="{FF2B5EF4-FFF2-40B4-BE49-F238E27FC236}">
                <a16:creationId xmlns:a16="http://schemas.microsoft.com/office/drawing/2014/main" id="{F7D5A58A-3FE1-4FFC-908F-3FA91587FA28}"/>
              </a:ext>
            </a:extLst>
          </p:cNvPr>
          <p:cNvGraphicFramePr>
            <a:graphicFrameLocks noChangeAspect="1"/>
          </p:cNvGraphicFramePr>
          <p:nvPr>
            <p:extLst>
              <p:ext uri="{D42A27DB-BD31-4B8C-83A1-F6EECF244321}">
                <p14:modId xmlns:p14="http://schemas.microsoft.com/office/powerpoint/2010/main" val="3790022494"/>
              </p:ext>
            </p:extLst>
          </p:nvPr>
        </p:nvGraphicFramePr>
        <p:xfrm>
          <a:off x="1654884" y="1698177"/>
          <a:ext cx="5546725" cy="1190625"/>
        </p:xfrm>
        <a:graphic>
          <a:graphicData uri="http://schemas.openxmlformats.org/presentationml/2006/ole">
            <mc:AlternateContent xmlns:mc="http://schemas.openxmlformats.org/markup-compatibility/2006">
              <mc:Choice xmlns:v="urn:schemas-microsoft-com:vml" Requires="v">
                <p:oleObj spid="_x0000_s4108" name="Document" r:id="rId5" imgW="5547294" imgH="1190563" progId="Word.Document.12">
                  <p:embed/>
                </p:oleObj>
              </mc:Choice>
              <mc:Fallback>
                <p:oleObj name="Document" r:id="rId5" imgW="5547294" imgH="1190563" progId="Word.Document.12">
                  <p:embed/>
                  <p:pic>
                    <p:nvPicPr>
                      <p:cNvPr id="0" name=""/>
                      <p:cNvPicPr/>
                      <p:nvPr/>
                    </p:nvPicPr>
                    <p:blipFill>
                      <a:blip r:embed="rId6"/>
                      <a:stretch>
                        <a:fillRect/>
                      </a:stretch>
                    </p:blipFill>
                    <p:spPr>
                      <a:xfrm>
                        <a:off x="1654884" y="1698177"/>
                        <a:ext cx="5546725" cy="1190625"/>
                      </a:xfrm>
                      <a:prstGeom prst="rect">
                        <a:avLst/>
                      </a:prstGeom>
                    </p:spPr>
                  </p:pic>
                </p:oleObj>
              </mc:Fallback>
            </mc:AlternateContent>
          </a:graphicData>
        </a:graphic>
      </p:graphicFrame>
    </p:spTree>
    <p:extLst>
      <p:ext uri="{BB962C8B-B14F-4D97-AF65-F5344CB8AC3E}">
        <p14:creationId xmlns:p14="http://schemas.microsoft.com/office/powerpoint/2010/main" val="184413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48</a:t>
            </a:fld>
            <a:endParaRPr lang="nl-NL"/>
          </a:p>
        </p:txBody>
      </p:sp>
      <p:sp>
        <p:nvSpPr>
          <p:cNvPr id="7" name="Titel 6"/>
          <p:cNvSpPr>
            <a:spLocks noGrp="1"/>
          </p:cNvSpPr>
          <p:nvPr>
            <p:ph type="title"/>
          </p:nvPr>
        </p:nvSpPr>
        <p:spPr>
          <a:xfrm>
            <a:off x="323850" y="619200"/>
            <a:ext cx="7984772" cy="1108357"/>
          </a:xfrm>
        </p:spPr>
        <p:txBody>
          <a:bodyPr/>
          <a:lstStyle/>
          <a:p>
            <a:r>
              <a:rPr lang="en-NL" dirty="0"/>
              <a:t>Running the code</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6. The code is executed by the spark driver and the spark executors, which communicate among themselves and pass data around</a:t>
            </a:r>
            <a:r>
              <a:rPr lang="en-NL" dirty="0"/>
              <a:t>; the spark driver maintains the status of the application, assigns tasks, etc.</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7. After the application completes the driver process exits. The cluster manager shuts down the executor processes. </a:t>
            </a:r>
          </a:p>
        </p:txBody>
      </p:sp>
      <p:pic>
        <p:nvPicPr>
          <p:cNvPr id="3" name="Picture 2" descr="A picture containing drawing&#10;&#10;Description automatically generated">
            <a:extLst>
              <a:ext uri="{FF2B5EF4-FFF2-40B4-BE49-F238E27FC236}">
                <a16:creationId xmlns:a16="http://schemas.microsoft.com/office/drawing/2014/main" id="{A3580D06-92F5-495D-8519-7CB8C5245FCC}"/>
              </a:ext>
            </a:extLst>
          </p:cNvPr>
          <p:cNvPicPr>
            <a:picLocks noChangeAspect="1"/>
          </p:cNvPicPr>
          <p:nvPr/>
        </p:nvPicPr>
        <p:blipFill>
          <a:blip r:embed="rId4"/>
          <a:stretch>
            <a:fillRect/>
          </a:stretch>
        </p:blipFill>
        <p:spPr>
          <a:xfrm>
            <a:off x="2614961" y="2414783"/>
            <a:ext cx="3533519" cy="2535380"/>
          </a:xfrm>
          <a:prstGeom prst="rect">
            <a:avLst/>
          </a:prstGeom>
        </p:spPr>
      </p:pic>
    </p:spTree>
    <p:extLst>
      <p:ext uri="{BB962C8B-B14F-4D97-AF65-F5344CB8AC3E}">
        <p14:creationId xmlns:p14="http://schemas.microsoft.com/office/powerpoint/2010/main" val="1701062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From logical to physical plan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49</a:t>
            </a:fld>
            <a:endParaRPr lang="nl-NL" dirty="0"/>
          </a:p>
        </p:txBody>
      </p:sp>
      <p:sp>
        <p:nvSpPr>
          <p:cNvPr id="2" name="Rectangle 1">
            <a:extLst>
              <a:ext uri="{FF2B5EF4-FFF2-40B4-BE49-F238E27FC236}">
                <a16:creationId xmlns:a16="http://schemas.microsoft.com/office/drawing/2014/main" id="{09A54F42-38C8-47C3-BE09-52A934427AF6}"/>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cxnSp>
        <p:nvCxnSpPr>
          <p:cNvPr id="4" name="Straight Arrow Connector 3">
            <a:extLst>
              <a:ext uri="{FF2B5EF4-FFF2-40B4-BE49-F238E27FC236}">
                <a16:creationId xmlns:a16="http://schemas.microsoft.com/office/drawing/2014/main" id="{DF25FCC8-A7D4-4AFB-B8B3-8DE26EAA1EDE}"/>
              </a:ext>
            </a:extLst>
          </p:cNvPr>
          <p:cNvCxnSpPr>
            <a:cxnSpLocks/>
            <a:stCxn id="7"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260734E-7676-4C0F-9055-173BFF2E031B}"/>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sp>
        <p:nvSpPr>
          <p:cNvPr id="16" name="Oval 15">
            <a:extLst>
              <a:ext uri="{FF2B5EF4-FFF2-40B4-BE49-F238E27FC236}">
                <a16:creationId xmlns:a16="http://schemas.microsoft.com/office/drawing/2014/main" id="{14F5EFE8-EC11-479B-9765-581184CD0BFC}"/>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505C2498-CC4E-47E3-829D-C558DB4BE8E2}"/>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9" name="Rectangle 18">
            <a:extLst>
              <a:ext uri="{FF2B5EF4-FFF2-40B4-BE49-F238E27FC236}">
                <a16:creationId xmlns:a16="http://schemas.microsoft.com/office/drawing/2014/main" id="{4B35F5BC-C5D2-4C95-9663-D7782CC3F55C}"/>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22" name="TextBox 21">
            <a:extLst>
              <a:ext uri="{FF2B5EF4-FFF2-40B4-BE49-F238E27FC236}">
                <a16:creationId xmlns:a16="http://schemas.microsoft.com/office/drawing/2014/main" id="{12C777A2-5CF0-4199-A99C-5CA2CFA7E2A5}"/>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25" name="Rectangle 24">
            <a:extLst>
              <a:ext uri="{FF2B5EF4-FFF2-40B4-BE49-F238E27FC236}">
                <a16:creationId xmlns:a16="http://schemas.microsoft.com/office/drawing/2014/main" id="{7D4A9AE8-89A1-44A0-8589-FA38C2CCFC6D}"/>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27" name="Rectangle 26">
            <a:extLst>
              <a:ext uri="{FF2B5EF4-FFF2-40B4-BE49-F238E27FC236}">
                <a16:creationId xmlns:a16="http://schemas.microsoft.com/office/drawing/2014/main" id="{C7B4358B-E9ED-4880-A2B0-8E956DA461EF}"/>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cxnSp>
        <p:nvCxnSpPr>
          <p:cNvPr id="38" name="Straight Arrow Connector 37">
            <a:extLst>
              <a:ext uri="{FF2B5EF4-FFF2-40B4-BE49-F238E27FC236}">
                <a16:creationId xmlns:a16="http://schemas.microsoft.com/office/drawing/2014/main" id="{322D18C8-669D-4240-B948-CAC23ADCC005}"/>
              </a:ext>
            </a:extLst>
          </p:cNvPr>
          <p:cNvCxnSpPr>
            <a:cxnSpLocks/>
            <a:stCxn id="25" idx="3"/>
            <a:endCxn id="42" idx="1"/>
          </p:cNvCxnSpPr>
          <p:nvPr/>
        </p:nvCxnSpPr>
        <p:spPr>
          <a:xfrm flipV="1">
            <a:off x="2090382" y="1199258"/>
            <a:ext cx="1124766" cy="14515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4C96B89A-888E-4CD9-982A-CBECB06F1604}"/>
              </a:ext>
            </a:extLst>
          </p:cNvPr>
          <p:cNvSpPr/>
          <p:nvPr/>
        </p:nvSpPr>
        <p:spPr>
          <a:xfrm>
            <a:off x="3215148" y="1028084"/>
            <a:ext cx="1162173" cy="342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a:t>heck if valid code</a:t>
            </a:r>
          </a:p>
        </p:txBody>
      </p:sp>
      <p:cxnSp>
        <p:nvCxnSpPr>
          <p:cNvPr id="45" name="Straight Arrow Connector 44">
            <a:extLst>
              <a:ext uri="{FF2B5EF4-FFF2-40B4-BE49-F238E27FC236}">
                <a16:creationId xmlns:a16="http://schemas.microsoft.com/office/drawing/2014/main" id="{087D80F1-EBA0-41E2-984E-DCDCD2DD9FD1}"/>
              </a:ext>
            </a:extLst>
          </p:cNvPr>
          <p:cNvCxnSpPr>
            <a:cxnSpLocks/>
            <a:stCxn id="42" idx="3"/>
            <a:endCxn id="47" idx="1"/>
          </p:cNvCxnSpPr>
          <p:nvPr/>
        </p:nvCxnSpPr>
        <p:spPr>
          <a:xfrm>
            <a:off x="4377321" y="1199258"/>
            <a:ext cx="212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C14C1001-1170-4E1F-A65F-F144B83A4EFD}"/>
              </a:ext>
            </a:extLst>
          </p:cNvPr>
          <p:cNvSpPr/>
          <p:nvPr/>
        </p:nvSpPr>
        <p:spPr>
          <a:xfrm>
            <a:off x="4589700" y="956940"/>
            <a:ext cx="1815781" cy="4846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U</a:t>
            </a:r>
            <a:r>
              <a:rPr lang="en-NL" sz="1000" dirty="0" err="1"/>
              <a:t>nresolved</a:t>
            </a:r>
            <a:r>
              <a:rPr lang="en-NL" sz="1000" dirty="0"/>
              <a:t> logical plan (abstract tree transformations)</a:t>
            </a:r>
          </a:p>
          <a:p>
            <a:pPr algn="ctr"/>
            <a:endParaRPr lang="en-NL" sz="1000" dirty="0"/>
          </a:p>
        </p:txBody>
      </p:sp>
      <p:sp>
        <p:nvSpPr>
          <p:cNvPr id="14348" name="Rectangle 14347">
            <a:extLst>
              <a:ext uri="{FF2B5EF4-FFF2-40B4-BE49-F238E27FC236}">
                <a16:creationId xmlns:a16="http://schemas.microsoft.com/office/drawing/2014/main" id="{0926B98B-5CCB-4725-9703-79AD0BDEE2D5}"/>
              </a:ext>
            </a:extLst>
          </p:cNvPr>
          <p:cNvSpPr/>
          <p:nvPr/>
        </p:nvSpPr>
        <p:spPr>
          <a:xfrm>
            <a:off x="7151640" y="3198883"/>
            <a:ext cx="1815781" cy="3821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R</a:t>
            </a:r>
            <a:r>
              <a:rPr lang="en-NL" sz="1000" dirty="0" err="1"/>
              <a:t>esolved</a:t>
            </a:r>
            <a:r>
              <a:rPr lang="en-NL" sz="1000" dirty="0"/>
              <a:t> logical plan: columns and tables are resolved</a:t>
            </a:r>
          </a:p>
          <a:p>
            <a:pPr algn="ctr"/>
            <a:endParaRPr lang="en-NL" sz="1000" dirty="0"/>
          </a:p>
        </p:txBody>
      </p:sp>
      <p:cxnSp>
        <p:nvCxnSpPr>
          <p:cNvPr id="14357" name="Connector: Elbow 14356">
            <a:extLst>
              <a:ext uri="{FF2B5EF4-FFF2-40B4-BE49-F238E27FC236}">
                <a16:creationId xmlns:a16="http://schemas.microsoft.com/office/drawing/2014/main" id="{86757423-E184-4418-AD25-D46B57675D8F}"/>
              </a:ext>
            </a:extLst>
          </p:cNvPr>
          <p:cNvCxnSpPr>
            <a:cxnSpLocks/>
            <a:stCxn id="47" idx="3"/>
            <a:endCxn id="14351" idx="0"/>
          </p:cNvCxnSpPr>
          <p:nvPr/>
        </p:nvCxnSpPr>
        <p:spPr>
          <a:xfrm>
            <a:off x="6405481" y="1199258"/>
            <a:ext cx="1654050" cy="2361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51" name="Isosceles Triangle 14350">
            <a:extLst>
              <a:ext uri="{FF2B5EF4-FFF2-40B4-BE49-F238E27FC236}">
                <a16:creationId xmlns:a16="http://schemas.microsoft.com/office/drawing/2014/main" id="{7C4A6871-90B0-4201-819D-9363C006DF4F}"/>
              </a:ext>
            </a:extLst>
          </p:cNvPr>
          <p:cNvSpPr/>
          <p:nvPr/>
        </p:nvSpPr>
        <p:spPr>
          <a:xfrm>
            <a:off x="7399800" y="1435402"/>
            <a:ext cx="1264385" cy="832902"/>
          </a:xfrm>
          <a:prstGeom prst="triangle">
            <a:avLst>
              <a:gd name="adj" fmla="val 52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000" dirty="0"/>
              <a:t>Analyzer</a:t>
            </a:r>
          </a:p>
          <a:p>
            <a:pPr algn="ctr"/>
            <a:r>
              <a:rPr lang="en-NL" sz="1000" dirty="0" err="1"/>
              <a:t>Catalog</a:t>
            </a:r>
            <a:endParaRPr lang="en-NL" sz="1000" dirty="0"/>
          </a:p>
        </p:txBody>
      </p:sp>
      <p:cxnSp>
        <p:nvCxnSpPr>
          <p:cNvPr id="14361" name="Straight Arrow Connector 14360">
            <a:extLst>
              <a:ext uri="{FF2B5EF4-FFF2-40B4-BE49-F238E27FC236}">
                <a16:creationId xmlns:a16="http://schemas.microsoft.com/office/drawing/2014/main" id="{7310BA21-7870-43D7-8CB7-1745B8AFA792}"/>
              </a:ext>
            </a:extLst>
          </p:cNvPr>
          <p:cNvCxnSpPr>
            <a:cxnSpLocks/>
            <a:stCxn id="14351" idx="3"/>
            <a:endCxn id="14348" idx="0"/>
          </p:cNvCxnSpPr>
          <p:nvPr/>
        </p:nvCxnSpPr>
        <p:spPr>
          <a:xfrm>
            <a:off x="8059531" y="2268304"/>
            <a:ext cx="0" cy="93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73" name="Connector: Elbow 14372">
            <a:extLst>
              <a:ext uri="{FF2B5EF4-FFF2-40B4-BE49-F238E27FC236}">
                <a16:creationId xmlns:a16="http://schemas.microsoft.com/office/drawing/2014/main" id="{211E5CC9-7788-4FCD-8673-C4B52FEA8C67}"/>
              </a:ext>
            </a:extLst>
          </p:cNvPr>
          <p:cNvCxnSpPr>
            <a:cxnSpLocks/>
            <a:stCxn id="14348" idx="2"/>
            <a:endCxn id="14349" idx="6"/>
          </p:cNvCxnSpPr>
          <p:nvPr/>
        </p:nvCxnSpPr>
        <p:spPr>
          <a:xfrm rot="5400000">
            <a:off x="7172305" y="3391687"/>
            <a:ext cx="697860" cy="107659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74" name="TextBox 14373">
            <a:extLst>
              <a:ext uri="{FF2B5EF4-FFF2-40B4-BE49-F238E27FC236}">
                <a16:creationId xmlns:a16="http://schemas.microsoft.com/office/drawing/2014/main" id="{9AB76234-2375-49C7-A782-320F90E17B0A}"/>
              </a:ext>
            </a:extLst>
          </p:cNvPr>
          <p:cNvSpPr txBox="1"/>
          <p:nvPr/>
        </p:nvSpPr>
        <p:spPr>
          <a:xfrm>
            <a:off x="3919247" y="3174031"/>
            <a:ext cx="1890235" cy="246221"/>
          </a:xfrm>
          <a:prstGeom prst="rect">
            <a:avLst/>
          </a:prstGeom>
          <a:noFill/>
        </p:spPr>
        <p:txBody>
          <a:bodyPr wrap="square" rtlCol="0">
            <a:spAutoFit/>
          </a:bodyPr>
          <a:lstStyle/>
          <a:p>
            <a:r>
              <a:rPr lang="en-GB" sz="1000" dirty="0"/>
              <a:t>C</a:t>
            </a:r>
            <a:r>
              <a:rPr lang="en-NL" sz="1000" dirty="0" err="1"/>
              <a:t>atalyst</a:t>
            </a:r>
            <a:r>
              <a:rPr lang="en-NL" sz="1000" dirty="0"/>
              <a:t> optimizer</a:t>
            </a:r>
          </a:p>
        </p:txBody>
      </p:sp>
      <p:sp>
        <p:nvSpPr>
          <p:cNvPr id="14375" name="TextBox 14374">
            <a:extLst>
              <a:ext uri="{FF2B5EF4-FFF2-40B4-BE49-F238E27FC236}">
                <a16:creationId xmlns:a16="http://schemas.microsoft.com/office/drawing/2014/main" id="{509304EC-2E4B-478F-8F27-6100F1D4ECEF}"/>
              </a:ext>
            </a:extLst>
          </p:cNvPr>
          <p:cNvSpPr txBox="1"/>
          <p:nvPr/>
        </p:nvSpPr>
        <p:spPr>
          <a:xfrm>
            <a:off x="312727" y="775767"/>
            <a:ext cx="1067842" cy="246221"/>
          </a:xfrm>
          <a:prstGeom prst="rect">
            <a:avLst/>
          </a:prstGeom>
          <a:noFill/>
        </p:spPr>
        <p:txBody>
          <a:bodyPr wrap="square" rtlCol="0">
            <a:spAutoFit/>
          </a:bodyPr>
          <a:lstStyle/>
          <a:p>
            <a:r>
              <a:rPr lang="en-GB" sz="1000" dirty="0"/>
              <a:t>M</a:t>
            </a:r>
            <a:r>
              <a:rPr lang="en-NL" sz="1000" dirty="0"/>
              <a:t>aster Node</a:t>
            </a:r>
          </a:p>
        </p:txBody>
      </p:sp>
      <p:cxnSp>
        <p:nvCxnSpPr>
          <p:cNvPr id="14377" name="Straight Arrow Connector 14376">
            <a:extLst>
              <a:ext uri="{FF2B5EF4-FFF2-40B4-BE49-F238E27FC236}">
                <a16:creationId xmlns:a16="http://schemas.microsoft.com/office/drawing/2014/main" id="{065B013E-679C-4635-812B-18B422B66F39}"/>
              </a:ext>
            </a:extLst>
          </p:cNvPr>
          <p:cNvCxnSpPr>
            <a:cxnSpLocks/>
            <a:stCxn id="14349" idx="1"/>
            <a:endCxn id="14380" idx="2"/>
          </p:cNvCxnSpPr>
          <p:nvPr/>
        </p:nvCxnSpPr>
        <p:spPr>
          <a:xfrm flipH="1" flipV="1">
            <a:off x="2853391" y="3183898"/>
            <a:ext cx="3746" cy="483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80" name="Rectangle 14379">
            <a:extLst>
              <a:ext uri="{FF2B5EF4-FFF2-40B4-BE49-F238E27FC236}">
                <a16:creationId xmlns:a16="http://schemas.microsoft.com/office/drawing/2014/main" id="{00DB60A8-3D2B-4EA9-AC20-68C03B75E6BD}"/>
              </a:ext>
            </a:extLst>
          </p:cNvPr>
          <p:cNvSpPr/>
          <p:nvPr/>
        </p:nvSpPr>
        <p:spPr>
          <a:xfrm>
            <a:off x="2391422" y="2889604"/>
            <a:ext cx="923937" cy="2942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O</a:t>
            </a:r>
            <a:r>
              <a:rPr lang="en-NL" sz="1000" dirty="0" err="1"/>
              <a:t>ptimized</a:t>
            </a:r>
            <a:r>
              <a:rPr lang="en-NL" sz="1000" dirty="0"/>
              <a:t> logical plan</a:t>
            </a:r>
          </a:p>
          <a:p>
            <a:pPr algn="ctr"/>
            <a:endParaRPr lang="en-NL" sz="1000" dirty="0"/>
          </a:p>
        </p:txBody>
      </p:sp>
      <p:graphicFrame>
        <p:nvGraphicFramePr>
          <p:cNvPr id="8" name="Object 7">
            <a:extLst>
              <a:ext uri="{FF2B5EF4-FFF2-40B4-BE49-F238E27FC236}">
                <a16:creationId xmlns:a16="http://schemas.microsoft.com/office/drawing/2014/main" id="{618777EF-F736-4DCB-B3E1-74DB6B908AD7}"/>
              </a:ext>
            </a:extLst>
          </p:cNvPr>
          <p:cNvGraphicFramePr>
            <a:graphicFrameLocks noChangeAspect="1"/>
          </p:cNvGraphicFramePr>
          <p:nvPr>
            <p:extLst>
              <p:ext uri="{D42A27DB-BD31-4B8C-83A1-F6EECF244321}">
                <p14:modId xmlns:p14="http://schemas.microsoft.com/office/powerpoint/2010/main" val="2263898850"/>
              </p:ext>
            </p:extLst>
          </p:nvPr>
        </p:nvGraphicFramePr>
        <p:xfrm>
          <a:off x="2816225" y="3702050"/>
          <a:ext cx="3454400" cy="1292225"/>
        </p:xfrm>
        <a:graphic>
          <a:graphicData uri="http://schemas.openxmlformats.org/presentationml/2006/ole">
            <mc:AlternateContent xmlns:mc="http://schemas.openxmlformats.org/markup-compatibility/2006">
              <mc:Choice xmlns:v="urn:schemas-microsoft-com:vml" Requires="v">
                <p:oleObj spid="_x0000_s2063" name="Document" r:id="rId4" imgW="6517314" imgH="2095505" progId="Word.Document.12">
                  <p:embed/>
                </p:oleObj>
              </mc:Choice>
              <mc:Fallback>
                <p:oleObj name="Document" r:id="rId4" imgW="6517314" imgH="2095505" progId="Word.Document.12">
                  <p:embed/>
                  <p:pic>
                    <p:nvPicPr>
                      <p:cNvPr id="0" name=""/>
                      <p:cNvPicPr/>
                      <p:nvPr/>
                    </p:nvPicPr>
                    <p:blipFill>
                      <a:blip r:embed="rId5"/>
                      <a:stretch>
                        <a:fillRect/>
                      </a:stretch>
                    </p:blipFill>
                    <p:spPr>
                      <a:xfrm>
                        <a:off x="2816225" y="3702050"/>
                        <a:ext cx="3454400" cy="1292225"/>
                      </a:xfrm>
                      <a:prstGeom prst="rect">
                        <a:avLst/>
                      </a:prstGeom>
                    </p:spPr>
                  </p:pic>
                </p:oleObj>
              </mc:Fallback>
            </mc:AlternateContent>
          </a:graphicData>
        </a:graphic>
      </p:graphicFrame>
      <p:cxnSp>
        <p:nvCxnSpPr>
          <p:cNvPr id="41" name="Straight Arrow Connector 40">
            <a:extLst>
              <a:ext uri="{FF2B5EF4-FFF2-40B4-BE49-F238E27FC236}">
                <a16:creationId xmlns:a16="http://schemas.microsoft.com/office/drawing/2014/main" id="{89751E1E-830C-4ABC-89C0-F1A2241AF028}"/>
              </a:ext>
            </a:extLst>
          </p:cNvPr>
          <p:cNvCxnSpPr>
            <a:cxnSpLocks/>
            <a:stCxn id="14380" idx="0"/>
          </p:cNvCxnSpPr>
          <p:nvPr/>
        </p:nvCxnSpPr>
        <p:spPr>
          <a:xfrm flipV="1">
            <a:off x="2853391" y="2525584"/>
            <a:ext cx="3746" cy="364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38" name="TextBox 14337">
            <a:extLst>
              <a:ext uri="{FF2B5EF4-FFF2-40B4-BE49-F238E27FC236}">
                <a16:creationId xmlns:a16="http://schemas.microsoft.com/office/drawing/2014/main" id="{531BCDD4-C295-427C-A97E-9905F61E94E3}"/>
              </a:ext>
            </a:extLst>
          </p:cNvPr>
          <p:cNvSpPr txBox="1"/>
          <p:nvPr/>
        </p:nvSpPr>
        <p:spPr>
          <a:xfrm>
            <a:off x="2534368" y="1640844"/>
            <a:ext cx="1308436" cy="246221"/>
          </a:xfrm>
          <a:prstGeom prst="rect">
            <a:avLst/>
          </a:prstGeom>
          <a:noFill/>
        </p:spPr>
        <p:txBody>
          <a:bodyPr wrap="square" rtlCol="0">
            <a:spAutoFit/>
          </a:bodyPr>
          <a:lstStyle/>
          <a:p>
            <a:r>
              <a:rPr lang="en-NL" sz="1000" dirty="0"/>
              <a:t>Physical plans</a:t>
            </a:r>
          </a:p>
        </p:txBody>
      </p:sp>
      <p:sp>
        <p:nvSpPr>
          <p:cNvPr id="14349" name="Oval 14348">
            <a:extLst>
              <a:ext uri="{FF2B5EF4-FFF2-40B4-BE49-F238E27FC236}">
                <a16:creationId xmlns:a16="http://schemas.microsoft.com/office/drawing/2014/main" id="{B104E1AB-ADAA-4512-849C-806CBED47DC1}"/>
              </a:ext>
            </a:extLst>
          </p:cNvPr>
          <p:cNvSpPr/>
          <p:nvPr/>
        </p:nvSpPr>
        <p:spPr>
          <a:xfrm>
            <a:off x="2149261" y="3414330"/>
            <a:ext cx="4833678" cy="1729166"/>
          </a:xfrm>
          <a:prstGeom prst="ellipse">
            <a:avLst/>
          </a:prstGeom>
          <a:noFill/>
          <a:ln>
            <a:solidFill>
              <a:srgbClr val="25167A"/>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369" name="Rectangle 14368">
            <a:extLst>
              <a:ext uri="{FF2B5EF4-FFF2-40B4-BE49-F238E27FC236}">
                <a16:creationId xmlns:a16="http://schemas.microsoft.com/office/drawing/2014/main" id="{DD9CF638-FCCC-4E28-9CB5-D85F77CA5E8D}"/>
              </a:ext>
            </a:extLst>
          </p:cNvPr>
          <p:cNvSpPr/>
          <p:nvPr/>
        </p:nvSpPr>
        <p:spPr>
          <a:xfrm>
            <a:off x="2778796" y="19046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79" name="Rectangle 14378">
            <a:extLst>
              <a:ext uri="{FF2B5EF4-FFF2-40B4-BE49-F238E27FC236}">
                <a16:creationId xmlns:a16="http://schemas.microsoft.com/office/drawing/2014/main" id="{6B44FA0F-4E23-4A28-823E-C04C51A68878}"/>
              </a:ext>
            </a:extLst>
          </p:cNvPr>
          <p:cNvSpPr/>
          <p:nvPr/>
        </p:nvSpPr>
        <p:spPr>
          <a:xfrm>
            <a:off x="2931196" y="20570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1" name="Rectangle 14380">
            <a:extLst>
              <a:ext uri="{FF2B5EF4-FFF2-40B4-BE49-F238E27FC236}">
                <a16:creationId xmlns:a16="http://schemas.microsoft.com/office/drawing/2014/main" id="{A14BB051-8528-4600-9416-ED7B1AD7623F}"/>
              </a:ext>
            </a:extLst>
          </p:cNvPr>
          <p:cNvSpPr/>
          <p:nvPr/>
        </p:nvSpPr>
        <p:spPr>
          <a:xfrm>
            <a:off x="3083596" y="22094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2" name="Rectangle 14381">
            <a:extLst>
              <a:ext uri="{FF2B5EF4-FFF2-40B4-BE49-F238E27FC236}">
                <a16:creationId xmlns:a16="http://schemas.microsoft.com/office/drawing/2014/main" id="{16EA210D-C78A-402D-86E0-1C0745DD74E0}"/>
              </a:ext>
            </a:extLst>
          </p:cNvPr>
          <p:cNvSpPr/>
          <p:nvPr/>
        </p:nvSpPr>
        <p:spPr>
          <a:xfrm>
            <a:off x="3235996" y="23618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4385" name="Straight Arrow Connector 14384">
            <a:extLst>
              <a:ext uri="{FF2B5EF4-FFF2-40B4-BE49-F238E27FC236}">
                <a16:creationId xmlns:a16="http://schemas.microsoft.com/office/drawing/2014/main" id="{CC14B1B2-612B-4C99-B252-1CD04AB7684D}"/>
              </a:ext>
            </a:extLst>
          </p:cNvPr>
          <p:cNvCxnSpPr>
            <a:cxnSpLocks/>
          </p:cNvCxnSpPr>
          <p:nvPr/>
        </p:nvCxnSpPr>
        <p:spPr>
          <a:xfrm>
            <a:off x="3752565" y="2174785"/>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0" name="Rectangle: Rounded Corners 14389">
            <a:extLst>
              <a:ext uri="{FF2B5EF4-FFF2-40B4-BE49-F238E27FC236}">
                <a16:creationId xmlns:a16="http://schemas.microsoft.com/office/drawing/2014/main" id="{5EE86BF8-B0C3-4D5B-8704-1CB755C4D573}"/>
              </a:ext>
            </a:extLst>
          </p:cNvPr>
          <p:cNvSpPr/>
          <p:nvPr/>
        </p:nvSpPr>
        <p:spPr>
          <a:xfrm>
            <a:off x="4366933" y="1887065"/>
            <a:ext cx="721951" cy="6208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err="1"/>
              <a:t>ost</a:t>
            </a:r>
            <a:r>
              <a:rPr lang="en-NL" sz="1000" dirty="0"/>
              <a:t> model</a:t>
            </a:r>
          </a:p>
        </p:txBody>
      </p:sp>
      <p:cxnSp>
        <p:nvCxnSpPr>
          <p:cNvPr id="14391" name="Straight Arrow Connector 14390">
            <a:extLst>
              <a:ext uri="{FF2B5EF4-FFF2-40B4-BE49-F238E27FC236}">
                <a16:creationId xmlns:a16="http://schemas.microsoft.com/office/drawing/2014/main" id="{A8B763AB-1353-4BB6-A3EB-97E00D49BCAA}"/>
              </a:ext>
            </a:extLst>
          </p:cNvPr>
          <p:cNvCxnSpPr>
            <a:cxnSpLocks/>
          </p:cNvCxnSpPr>
          <p:nvPr/>
        </p:nvCxnSpPr>
        <p:spPr>
          <a:xfrm>
            <a:off x="5344005" y="2177020"/>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2" name="Rectangle 14391">
            <a:extLst>
              <a:ext uri="{FF2B5EF4-FFF2-40B4-BE49-F238E27FC236}">
                <a16:creationId xmlns:a16="http://schemas.microsoft.com/office/drawing/2014/main" id="{D8E2C74F-D82A-4230-9E5F-256716C81F24}"/>
              </a:ext>
            </a:extLst>
          </p:cNvPr>
          <p:cNvSpPr/>
          <p:nvPr/>
        </p:nvSpPr>
        <p:spPr>
          <a:xfrm>
            <a:off x="5963769" y="1938929"/>
            <a:ext cx="1030374" cy="491966"/>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B</a:t>
            </a:r>
            <a:r>
              <a:rPr lang="en-NL" sz="1000" dirty="0" err="1"/>
              <a:t>est</a:t>
            </a:r>
            <a:r>
              <a:rPr lang="en-NL" sz="1000" dirty="0"/>
              <a:t> plan (RDD)</a:t>
            </a:r>
          </a:p>
        </p:txBody>
      </p:sp>
    </p:spTree>
    <p:extLst>
      <p:ext uri="{BB962C8B-B14F-4D97-AF65-F5344CB8AC3E}">
        <p14:creationId xmlns:p14="http://schemas.microsoft.com/office/powerpoint/2010/main" val="3643885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5</a:t>
            </a:fld>
            <a:endParaRPr lang="nl-NL" dirty="0"/>
          </a:p>
        </p:txBody>
      </p:sp>
      <p:sp>
        <p:nvSpPr>
          <p:cNvPr id="6" name="Tijdelijke aanduiding voor tekst 3">
            <a:extLst>
              <a:ext uri="{FF2B5EF4-FFF2-40B4-BE49-F238E27FC236}">
                <a16:creationId xmlns:a16="http://schemas.microsoft.com/office/drawing/2014/main" id="{60D51089-0C7F-49C9-B32F-ED07F06BA1C1}"/>
              </a:ext>
            </a:extLst>
          </p:cNvPr>
          <p:cNvSpPr>
            <a:spLocks noGrp="1"/>
          </p:cNvSpPr>
          <p:nvPr>
            <p:ph type="body" sz="quarter" idx="15"/>
          </p:nvPr>
        </p:nvSpPr>
        <p:spPr>
          <a:xfrm>
            <a:off x="317853" y="1232020"/>
            <a:ext cx="7978775" cy="3040145"/>
          </a:xfrm>
        </p:spPr>
        <p:txBody>
          <a:bodyPr>
            <a:normAutofit/>
          </a:bodyPr>
          <a:lstStyle/>
          <a:p>
            <a:r>
              <a:rPr lang="en-NL" dirty="0"/>
              <a:t>The materials for the </a:t>
            </a:r>
            <a:r>
              <a:rPr lang="en-NL" dirty="0" err="1"/>
              <a:t>trainin</a:t>
            </a:r>
            <a:r>
              <a:rPr lang="en-GB" dirty="0"/>
              <a:t>g</a:t>
            </a:r>
            <a:r>
              <a:rPr lang="en-NL" dirty="0"/>
              <a:t> can be accessed at the following repository:</a:t>
            </a:r>
          </a:p>
          <a:p>
            <a:endParaRPr lang="en-NL" dirty="0"/>
          </a:p>
          <a:p>
            <a:pPr lvl="1"/>
            <a:r>
              <a:rPr lang="en-GB" dirty="0">
                <a:hlinkClick r:id="rId2"/>
              </a:rPr>
              <a:t>https://github.com/riccardopinosio/spark_training</a:t>
            </a:r>
            <a:endParaRPr lang="en-NL" dirty="0"/>
          </a:p>
          <a:p>
            <a:pPr lvl="1"/>
            <a:endParaRPr lang="en-NL" dirty="0"/>
          </a:p>
          <a:p>
            <a:r>
              <a:rPr lang="en-NL" dirty="0"/>
              <a:t>You need an azure subscription where you can create resources. You can find instructions on this in the readme on the repo.</a:t>
            </a:r>
          </a:p>
          <a:p>
            <a:endParaRPr lang="en-NL" dirty="0"/>
          </a:p>
          <a:p>
            <a:r>
              <a:rPr lang="en-NL" dirty="0"/>
              <a:t>Also having git installed on you machine would be helpful (but not strictly necessary, as we can clone the notebooks from </a:t>
            </a:r>
            <a:r>
              <a:rPr lang="en-NL" dirty="0" err="1"/>
              <a:t>databricks</a:t>
            </a:r>
            <a:r>
              <a:rPr lang="en-NL" dirty="0"/>
              <a:t> directly)</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7" name="Titel 2">
            <a:extLst>
              <a:ext uri="{FF2B5EF4-FFF2-40B4-BE49-F238E27FC236}">
                <a16:creationId xmlns:a16="http://schemas.microsoft.com/office/drawing/2014/main" id="{5789B8A7-3AA0-4F94-9862-0E8E62642453}"/>
              </a:ext>
            </a:extLst>
          </p:cNvPr>
          <p:cNvSpPr>
            <a:spLocks noGrp="1"/>
          </p:cNvSpPr>
          <p:nvPr>
            <p:ph type="title"/>
          </p:nvPr>
        </p:nvSpPr>
        <p:spPr>
          <a:xfrm>
            <a:off x="317853" y="611212"/>
            <a:ext cx="7984772" cy="1108357"/>
          </a:xfrm>
        </p:spPr>
        <p:txBody>
          <a:bodyPr/>
          <a:lstStyle/>
          <a:p>
            <a:r>
              <a:rPr lang="en-NL" dirty="0"/>
              <a:t>Repository</a:t>
            </a:r>
            <a:endParaRPr lang="nl-NL" dirty="0"/>
          </a:p>
        </p:txBody>
      </p:sp>
    </p:spTree>
    <p:extLst>
      <p:ext uri="{BB962C8B-B14F-4D97-AF65-F5344CB8AC3E}">
        <p14:creationId xmlns:p14="http://schemas.microsoft.com/office/powerpoint/2010/main" val="2844826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50</a:t>
            </a:fld>
            <a:endParaRPr lang="nl-NL"/>
          </a:p>
        </p:txBody>
      </p:sp>
      <p:sp>
        <p:nvSpPr>
          <p:cNvPr id="7" name="Titel 6"/>
          <p:cNvSpPr>
            <a:spLocks noGrp="1"/>
          </p:cNvSpPr>
          <p:nvPr>
            <p:ph type="title"/>
          </p:nvPr>
        </p:nvSpPr>
        <p:spPr>
          <a:xfrm>
            <a:off x="323850" y="619200"/>
            <a:ext cx="7984772" cy="1108357"/>
          </a:xfrm>
        </p:spPr>
        <p:txBody>
          <a:bodyPr/>
          <a:lstStyle/>
          <a:p>
            <a:r>
              <a:rPr lang="en-NL" dirty="0"/>
              <a:t>Transformations and actions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 splits the code into spark </a:t>
            </a:r>
            <a:r>
              <a:rPr lang="en-NL" sz="1200" b="1" dirty="0">
                <a:solidFill>
                  <a:srgbClr val="25167A"/>
                </a:solidFill>
                <a:latin typeface="Arial"/>
                <a:cs typeface="Arial"/>
              </a:rPr>
              <a:t>jobs, </a:t>
            </a:r>
            <a:r>
              <a:rPr lang="en-NL" sz="1200" dirty="0">
                <a:solidFill>
                  <a:srgbClr val="25167A"/>
                </a:solidFill>
                <a:latin typeface="Arial"/>
                <a:cs typeface="Arial"/>
              </a:rPr>
              <a:t>for which it computes the physical execution plan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One action = one spark job</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Each job is split into </a:t>
            </a:r>
            <a:r>
              <a:rPr lang="en-NL" b="1" dirty="0"/>
              <a:t>stages </a:t>
            </a:r>
            <a:r>
              <a:rPr lang="en-NL" dirty="0"/>
              <a:t>depending on how many </a:t>
            </a:r>
            <a:r>
              <a:rPr lang="en-NL" b="1" dirty="0"/>
              <a:t>shuffles</a:t>
            </a:r>
            <a:r>
              <a:rPr lang="en-NL" dirty="0"/>
              <a:t> are needed</a:t>
            </a:r>
          </a:p>
          <a:p>
            <a:pPr lvl="1">
              <a:lnSpc>
                <a:spcPct val="124000"/>
              </a:lnSpc>
              <a:defRPr/>
            </a:pPr>
            <a:r>
              <a:rPr lang="en-NL" dirty="0"/>
              <a:t>A shuffle is a </a:t>
            </a:r>
            <a:r>
              <a:rPr lang="en-NL" b="1" dirty="0"/>
              <a:t>physical repartitioning </a:t>
            </a:r>
            <a:r>
              <a:rPr lang="en-NL" dirty="0"/>
              <a:t>of the data across the worker nodes</a:t>
            </a:r>
            <a:endParaRPr lang="en-GB" dirty="0"/>
          </a:p>
          <a:p>
            <a:pPr lvl="1">
              <a:lnSpc>
                <a:spcPct val="124000"/>
              </a:lnSpc>
              <a:defRPr/>
            </a:pPr>
            <a:r>
              <a:rPr lang="en-GB" b="1" dirty="0"/>
              <a:t>It requires writing data to disk</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 </a:t>
            </a:r>
            <a:r>
              <a:rPr lang="en-NL" b="1" dirty="0"/>
              <a:t>stage </a:t>
            </a:r>
            <a:r>
              <a:rPr lang="en-NL" dirty="0"/>
              <a:t>is composed of multiple </a:t>
            </a:r>
            <a:r>
              <a:rPr lang="en-NL" b="1" dirty="0"/>
              <a:t>tasks </a:t>
            </a:r>
            <a:r>
              <a:rPr lang="en-NL" dirty="0"/>
              <a:t>that need to be executed together on multiple machines to compute a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a:t>
            </a:r>
            <a:r>
              <a:rPr lang="en-NL" b="1" dirty="0"/>
              <a:t> task </a:t>
            </a:r>
            <a:r>
              <a:rPr lang="en-NL" dirty="0"/>
              <a:t>is a </a:t>
            </a:r>
            <a:r>
              <a:rPr lang="en-GB" dirty="0"/>
              <a:t>“</a:t>
            </a:r>
            <a:r>
              <a:rPr lang="en-NL" dirty="0"/>
              <a:t>unit of computation applied to a unit of data (the partition)</a:t>
            </a:r>
            <a:r>
              <a:rPr lang="en-GB" dirty="0"/>
              <a:t>”. A higher number of partitions means more tasks can be executed in parallel</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4154899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51</a:t>
            </a:fld>
            <a:endParaRPr lang="nl-NL"/>
          </a:p>
        </p:txBody>
      </p:sp>
      <p:sp>
        <p:nvSpPr>
          <p:cNvPr id="7" name="Titel 6"/>
          <p:cNvSpPr>
            <a:spLocks noGrp="1"/>
          </p:cNvSpPr>
          <p:nvPr>
            <p:ph type="title"/>
          </p:nvPr>
        </p:nvSpPr>
        <p:spPr>
          <a:xfrm>
            <a:off x="323850" y="619200"/>
            <a:ext cx="7984772" cy="1108357"/>
          </a:xfrm>
        </p:spPr>
        <p:txBody>
          <a:bodyPr/>
          <a:lstStyle/>
          <a:p>
            <a:r>
              <a:rPr lang="en-GB" dirty="0"/>
              <a:t>Pipelining</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Given a sequence of operations that can be calculated in place, Spark </a:t>
            </a:r>
            <a:r>
              <a:rPr lang="en-GB" b="1" dirty="0"/>
              <a:t>pipelines </a:t>
            </a:r>
            <a:r>
              <a:rPr lang="en-GB" dirty="0"/>
              <a:t>these operations so that they result in a single stage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E.g.: </a:t>
            </a:r>
            <a:r>
              <a:rPr lang="en-GB" dirty="0" err="1"/>
              <a:t>df.filter</a:t>
            </a:r>
            <a:r>
              <a:rPr lang="en-GB" dirty="0"/>
              <a:t>(</a:t>
            </a:r>
            <a:r>
              <a:rPr lang="en-GB" dirty="0" err="1"/>
              <a:t>f.col</a:t>
            </a:r>
            <a:r>
              <a:rPr lang="en-GB" dirty="0"/>
              <a:t>(‘a’) == 3).</a:t>
            </a:r>
            <a:r>
              <a:rPr lang="en-GB" dirty="0" err="1"/>
              <a:t>withColumn</a:t>
            </a:r>
            <a:r>
              <a:rPr lang="en-GB" dirty="0"/>
              <a:t>(‘a’, </a:t>
            </a:r>
            <a:r>
              <a:rPr lang="en-GB" dirty="0" err="1"/>
              <a:t>f.col</a:t>
            </a:r>
            <a:r>
              <a:rPr lang="en-GB" dirty="0"/>
              <a:t>(‘a’) + 1) will give rise to a single stage that is executed in memory</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This explains why # stages = # shuffles: every time a shuffle is needed, data must be written to disk</a:t>
            </a:r>
          </a:p>
          <a:p>
            <a:pPr lvl="1">
              <a:lnSpc>
                <a:spcPct val="124000"/>
              </a:lnSpc>
              <a:defRPr/>
            </a:pPr>
            <a:r>
              <a:rPr lang="en-GB" dirty="0"/>
              <a:t>E.g., in a reduce-by-key operation records with the same key are written to</a:t>
            </a:r>
            <a:r>
              <a:rPr lang="en-GB" b="1" dirty="0"/>
              <a:t> shuffle files</a:t>
            </a:r>
          </a:p>
          <a:p>
            <a:pPr lvl="1">
              <a:lnSpc>
                <a:spcPct val="124000"/>
              </a:lnSpc>
              <a:defRPr/>
            </a:pPr>
            <a:r>
              <a:rPr lang="en-GB" dirty="0"/>
              <a:t>If rerunning the same shuffle operations on the data, shuffle files are not re-written (‘skipped stages‘)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Hadoop MapReduce, in contrast, wrote data to disk after every map/reduce application</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1278749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shuffle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2817887"/>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Among the transformations on </a:t>
            </a:r>
            <a:r>
              <a:rPr lang="en-NL" sz="1200" dirty="0" err="1">
                <a:solidFill>
                  <a:srgbClr val="25167A"/>
                </a:solidFill>
                <a:latin typeface="Arial"/>
                <a:cs typeface="Arial"/>
              </a:rPr>
              <a:t>dataframes</a:t>
            </a:r>
            <a:r>
              <a:rPr lang="en-NL" sz="1200" dirty="0">
                <a:solidFill>
                  <a:srgbClr val="25167A"/>
                </a:solidFill>
                <a:latin typeface="Arial"/>
                <a:cs typeface="Arial"/>
              </a:rPr>
              <a:t> that spark supports, </a:t>
            </a:r>
            <a:r>
              <a:rPr lang="en-NL" sz="1200" b="1" dirty="0">
                <a:solidFill>
                  <a:srgbClr val="25167A"/>
                </a:solidFill>
                <a:latin typeface="Arial"/>
                <a:cs typeface="Arial"/>
              </a:rPr>
              <a:t>joins </a:t>
            </a:r>
            <a:r>
              <a:rPr lang="en-NL" sz="1200" dirty="0">
                <a:solidFill>
                  <a:srgbClr val="25167A"/>
                </a:solidFill>
                <a:latin typeface="Arial"/>
                <a:cs typeface="Arial"/>
              </a:rPr>
              <a:t>are one of the most </a:t>
            </a:r>
            <a:r>
              <a:rPr lang="en-NL" sz="1200" dirty="0" err="1">
                <a:solidFill>
                  <a:srgbClr val="25167A"/>
                </a:solidFill>
                <a:latin typeface="Arial"/>
                <a:cs typeface="Arial"/>
              </a:rPr>
              <a:t>importants</a:t>
            </a: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Spark joins essentially implement the same concepts as SQL joins. However, their implementation is quite different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joining two big </a:t>
            </a:r>
            <a:r>
              <a:rPr lang="en-NL" sz="1200" dirty="0" err="1">
                <a:solidFill>
                  <a:srgbClr val="25167A"/>
                </a:solidFill>
                <a:latin typeface="Arial"/>
                <a:cs typeface="Arial"/>
              </a:rPr>
              <a:t>dataframes</a:t>
            </a:r>
            <a:r>
              <a:rPr lang="en-NL" sz="1200" dirty="0">
                <a:solidFill>
                  <a:srgbClr val="25167A"/>
                </a:solidFill>
                <a:latin typeface="Arial"/>
                <a:cs typeface="Arial"/>
              </a:rPr>
              <a:t>, a </a:t>
            </a:r>
            <a:r>
              <a:rPr lang="en-NL" sz="1200" b="1" dirty="0">
                <a:solidFill>
                  <a:srgbClr val="25167A"/>
                </a:solidFill>
                <a:latin typeface="Arial"/>
                <a:cs typeface="Arial"/>
              </a:rPr>
              <a:t>shuffle</a:t>
            </a:r>
            <a:r>
              <a:rPr lang="en-NL" sz="1200" dirty="0">
                <a:solidFill>
                  <a:srgbClr val="25167A"/>
                </a:solidFill>
                <a:latin typeface="Arial"/>
                <a:cs typeface="Arial"/>
              </a:rPr>
              <a:t> occurs.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every node talks to every other node, and they exchange data so that entries with the same set of keys end up on the same partition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picture containing drawing&#10;&#10;Description automatically generated">
            <a:extLst>
              <a:ext uri="{FF2B5EF4-FFF2-40B4-BE49-F238E27FC236}">
                <a16:creationId xmlns:a16="http://schemas.microsoft.com/office/drawing/2014/main" id="{5DE69A89-CA5D-4819-A214-A7C2B34AD9F2}"/>
              </a:ext>
            </a:extLst>
          </p:cNvPr>
          <p:cNvPicPr>
            <a:picLocks noChangeAspect="1"/>
          </p:cNvPicPr>
          <p:nvPr/>
        </p:nvPicPr>
        <p:blipFill>
          <a:blip r:embed="rId3"/>
          <a:stretch>
            <a:fillRect/>
          </a:stretch>
        </p:blipFill>
        <p:spPr>
          <a:xfrm>
            <a:off x="2294964" y="2571750"/>
            <a:ext cx="4763248" cy="2260208"/>
          </a:xfrm>
          <a:prstGeom prst="rect">
            <a:avLst/>
          </a:prstGeom>
        </p:spPr>
      </p:pic>
    </p:spTree>
    <p:extLst>
      <p:ext uri="{BB962C8B-B14F-4D97-AF65-F5344CB8AC3E}">
        <p14:creationId xmlns:p14="http://schemas.microsoft.com/office/powerpoint/2010/main" val="349397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broadcast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504806"/>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if one of the </a:t>
            </a:r>
            <a:r>
              <a:rPr lang="en-NL" sz="1200" dirty="0" err="1">
                <a:solidFill>
                  <a:srgbClr val="25167A"/>
                </a:solidFill>
                <a:latin typeface="Arial"/>
                <a:cs typeface="Arial"/>
              </a:rPr>
              <a:t>dataframes</a:t>
            </a:r>
            <a:r>
              <a:rPr lang="en-NL" sz="1200" dirty="0">
                <a:solidFill>
                  <a:srgbClr val="25167A"/>
                </a:solidFill>
                <a:latin typeface="Arial"/>
                <a:cs typeface="Arial"/>
              </a:rPr>
              <a:t> to be joined is small (i.e., it would fit in memory on a single node), we can use a </a:t>
            </a:r>
            <a:r>
              <a:rPr lang="en-NL" sz="1200" b="1" dirty="0">
                <a:solidFill>
                  <a:srgbClr val="25167A"/>
                </a:solidFill>
                <a:latin typeface="Arial"/>
                <a:cs typeface="Arial"/>
              </a:rPr>
              <a:t>broadcast join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the small </a:t>
            </a:r>
            <a:r>
              <a:rPr lang="en-NL" sz="1200" dirty="0" err="1">
                <a:solidFill>
                  <a:srgbClr val="25167A"/>
                </a:solidFill>
                <a:latin typeface="Arial"/>
                <a:cs typeface="Arial"/>
              </a:rPr>
              <a:t>dataframe</a:t>
            </a:r>
            <a:r>
              <a:rPr lang="en-NL" sz="1200" dirty="0">
                <a:solidFill>
                  <a:srgbClr val="25167A"/>
                </a:solidFill>
                <a:latin typeface="Arial"/>
                <a:cs typeface="Arial"/>
              </a:rPr>
              <a:t> will be replicated on all the nodes, and then the join executed in place, without need of shuffling</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data for the small </a:t>
            </a:r>
            <a:r>
              <a:rPr lang="en-NL" sz="1200" dirty="0" err="1">
                <a:solidFill>
                  <a:srgbClr val="25167A"/>
                </a:solidFill>
                <a:latin typeface="Arial"/>
                <a:cs typeface="Arial"/>
              </a:rPr>
              <a:t>dataframe</a:t>
            </a:r>
            <a:r>
              <a:rPr lang="en-NL" sz="1200" dirty="0">
                <a:solidFill>
                  <a:srgbClr val="25167A"/>
                </a:solidFill>
                <a:latin typeface="Arial"/>
                <a:cs typeface="Arial"/>
              </a:rPr>
              <a:t> needs to be sent to all nodes at the beginning of the join (this is managed by the </a:t>
            </a:r>
            <a:r>
              <a:rPr lang="en-NL" sz="1200" b="1" dirty="0">
                <a:solidFill>
                  <a:srgbClr val="25167A"/>
                </a:solidFill>
                <a:latin typeface="Arial"/>
                <a:cs typeface="Arial"/>
              </a:rPr>
              <a:t>driver process, </a:t>
            </a:r>
            <a:r>
              <a:rPr lang="en-NL" sz="1200" dirty="0">
                <a:solidFill>
                  <a:srgbClr val="25167A"/>
                </a:solidFill>
                <a:latin typeface="Arial"/>
                <a:cs typeface="Arial"/>
              </a:rPr>
              <a:t>which determines what needs to go where), but after that no further communication between the nodes is needed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6" name="Picture 5" descr="A screenshot of a cell phone&#10;&#10;Description automatically generated">
            <a:extLst>
              <a:ext uri="{FF2B5EF4-FFF2-40B4-BE49-F238E27FC236}">
                <a16:creationId xmlns:a16="http://schemas.microsoft.com/office/drawing/2014/main" id="{E5EE40C2-0F42-4797-A181-8A8ACEE16F99}"/>
              </a:ext>
            </a:extLst>
          </p:cNvPr>
          <p:cNvPicPr>
            <a:picLocks noChangeAspect="1"/>
          </p:cNvPicPr>
          <p:nvPr/>
        </p:nvPicPr>
        <p:blipFill>
          <a:blip r:embed="rId3"/>
          <a:stretch>
            <a:fillRect/>
          </a:stretch>
        </p:blipFill>
        <p:spPr>
          <a:xfrm>
            <a:off x="2964330" y="3038017"/>
            <a:ext cx="3328894" cy="1971802"/>
          </a:xfrm>
          <a:prstGeom prst="rect">
            <a:avLst/>
          </a:prstGeom>
        </p:spPr>
      </p:pic>
    </p:spTree>
    <p:extLst>
      <p:ext uri="{BB962C8B-B14F-4D97-AF65-F5344CB8AC3E}">
        <p14:creationId xmlns:p14="http://schemas.microsoft.com/office/powerpoint/2010/main" val="3317674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54</a:t>
            </a:fld>
            <a:endParaRPr lang="nl-NL"/>
          </a:p>
        </p:txBody>
      </p:sp>
      <p:sp>
        <p:nvSpPr>
          <p:cNvPr id="7" name="Titel 6"/>
          <p:cNvSpPr>
            <a:spLocks noGrp="1"/>
          </p:cNvSpPr>
          <p:nvPr>
            <p:ph type="title"/>
          </p:nvPr>
        </p:nvSpPr>
        <p:spPr>
          <a:xfrm>
            <a:off x="323850" y="619200"/>
            <a:ext cx="7984772" cy="1108357"/>
          </a:xfrm>
        </p:spPr>
        <p:txBody>
          <a:bodyPr/>
          <a:lstStyle/>
          <a:p>
            <a:r>
              <a:rPr lang="en-GB" dirty="0"/>
              <a:t>Some design principles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Test your pipelines/spark code. In particular, you want: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lvl="1">
              <a:lnSpc>
                <a:spcPct val="124000"/>
              </a:lnSpc>
              <a:defRPr/>
            </a:pPr>
            <a:r>
              <a:rPr lang="en-GB" dirty="0"/>
              <a:t>Resilience in input data: handle changes in the data in a graceful way</a:t>
            </a:r>
          </a:p>
          <a:p>
            <a:pPr lvl="1">
              <a:lnSpc>
                <a:spcPct val="124000"/>
              </a:lnSpc>
              <a:defRPr/>
            </a:pPr>
            <a:endParaRPr lang="en-GB" b="1" dirty="0"/>
          </a:p>
          <a:p>
            <a:pPr lvl="1">
              <a:lnSpc>
                <a:spcPct val="124000"/>
              </a:lnSpc>
              <a:defRPr/>
            </a:pPr>
            <a:r>
              <a:rPr lang="en-GB" dirty="0"/>
              <a:t>Resilience in input logic: test the business logic with sample data (not just unit test the spark functionality)</a:t>
            </a:r>
          </a:p>
          <a:p>
            <a:pPr lvl="2">
              <a:lnSpc>
                <a:spcPct val="124000"/>
              </a:lnSpc>
              <a:defRPr/>
            </a:pPr>
            <a:r>
              <a:rPr lang="en-GB" dirty="0"/>
              <a:t>Data-driven testing</a:t>
            </a:r>
          </a:p>
          <a:p>
            <a:pPr lvl="2">
              <a:lnSpc>
                <a:spcPct val="124000"/>
              </a:lnSpc>
              <a:defRPr/>
            </a:pPr>
            <a:endParaRPr lang="en-GB" dirty="0"/>
          </a:p>
          <a:p>
            <a:pPr>
              <a:lnSpc>
                <a:spcPct val="124000"/>
              </a:lnSpc>
              <a:defRPr/>
            </a:pPr>
            <a:r>
              <a:rPr lang="en-GB" dirty="0"/>
              <a:t>You can test your </a:t>
            </a:r>
            <a:r>
              <a:rPr lang="en-GB" dirty="0" err="1"/>
              <a:t>pyspark</a:t>
            </a:r>
            <a:r>
              <a:rPr lang="en-GB" dirty="0"/>
              <a:t> application using e.g. the python </a:t>
            </a:r>
            <a:r>
              <a:rPr lang="en-GB" b="1" dirty="0" err="1"/>
              <a:t>unittest</a:t>
            </a:r>
            <a:r>
              <a:rPr lang="en-GB" b="1" dirty="0"/>
              <a:t> </a:t>
            </a:r>
            <a:r>
              <a:rPr lang="en-GB" dirty="0"/>
              <a:t>framework</a:t>
            </a:r>
          </a:p>
          <a:p>
            <a:pPr lvl="1">
              <a:lnSpc>
                <a:spcPct val="124000"/>
              </a:lnSpc>
              <a:defRPr/>
            </a:pPr>
            <a:r>
              <a:rPr lang="en-GB" dirty="0"/>
              <a:t>You can just run spark in local mode, start a </a:t>
            </a:r>
            <a:r>
              <a:rPr lang="en-GB" b="1" dirty="0" err="1"/>
              <a:t>SparkSession</a:t>
            </a:r>
            <a:r>
              <a:rPr lang="en-GB" dirty="0"/>
              <a:t> and run the tests</a:t>
            </a:r>
          </a:p>
          <a:p>
            <a:pPr lvl="1">
              <a:lnSpc>
                <a:spcPct val="124000"/>
              </a:lnSpc>
              <a:defRPr/>
            </a:pPr>
            <a:r>
              <a:rPr lang="en-GB" dirty="0"/>
              <a:t>Make sure each test creates its own </a:t>
            </a:r>
            <a:r>
              <a:rPr lang="en-GB" b="1" dirty="0" err="1"/>
              <a:t>SparkSession</a:t>
            </a:r>
            <a:endParaRPr lang="en-GB" b="1" dirty="0"/>
          </a:p>
          <a:p>
            <a:pPr lvl="1">
              <a:lnSpc>
                <a:spcPct val="124000"/>
              </a:lnSpc>
              <a:defRPr/>
            </a:pPr>
            <a:endParaRPr lang="en-GB" dirty="0"/>
          </a:p>
          <a:p>
            <a:pPr>
              <a:lnSpc>
                <a:spcPct val="124000"/>
              </a:lnSpc>
              <a:defRPr/>
            </a:pPr>
            <a:r>
              <a:rPr lang="en-GB" dirty="0"/>
              <a:t>Test the input and output types of your functions (particularly important with </a:t>
            </a:r>
            <a:r>
              <a:rPr lang="en-GB" dirty="0" err="1"/>
              <a:t>dataframes</a:t>
            </a:r>
            <a:r>
              <a:rPr lang="en-GB" dirty="0"/>
              <a:t>)</a:t>
            </a: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2397702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Access the filesystem from DB</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B5F10B04-9D3A-4F27-BE16-C1358E8C7E6B}"/>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1048777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There are three options to access our data from </a:t>
            </a:r>
            <a:r>
              <a:rPr lang="en-NL" dirty="0" err="1"/>
              <a:t>databricks</a:t>
            </a:r>
            <a:r>
              <a:rPr lang="en-NL" dirty="0"/>
              <a:t>:</a:t>
            </a:r>
          </a:p>
          <a:p>
            <a:endParaRPr lang="en-NL" dirty="0"/>
          </a:p>
          <a:p>
            <a:pPr lvl="1">
              <a:lnSpc>
                <a:spcPct val="124000"/>
              </a:lnSpc>
            </a:pPr>
            <a:r>
              <a:rPr lang="en-GB" dirty="0">
                <a:hlinkClick r:id="rId3">
                  <a:extLst>
                    <a:ext uri="{A12FA001-AC4F-418D-AE19-62706E023703}">
                      <ahyp:hlinkClr xmlns:ahyp="http://schemas.microsoft.com/office/drawing/2018/hyperlinkcolor" val="tx"/>
                    </a:ext>
                  </a:extLst>
                </a:hlinkClick>
              </a:rPr>
              <a:t>Mount an Azure Data Lake Storage Gen2 filesystem to DBFS using a Service Principal and OAuth 2.0</a:t>
            </a:r>
            <a:endParaRPr lang="en-GB" dirty="0"/>
          </a:p>
          <a:p>
            <a:pPr lvl="1">
              <a:lnSpc>
                <a:spcPct val="124000"/>
              </a:lnSpc>
            </a:pPr>
            <a:r>
              <a:rPr lang="en-GB" dirty="0">
                <a:hlinkClick r:id="rId4">
                  <a:extLst>
                    <a:ext uri="{A12FA001-AC4F-418D-AE19-62706E023703}">
                      <ahyp:hlinkClr xmlns:ahyp="http://schemas.microsoft.com/office/drawing/2018/hyperlinkcolor" val="tx"/>
                    </a:ext>
                  </a:extLst>
                </a:hlinkClick>
              </a:rPr>
              <a:t>Access an Azure Data Lake Storage Gen2 account directly with OAuth 2.0 using the Service Principal</a:t>
            </a:r>
            <a:endParaRPr lang="en-GB" dirty="0"/>
          </a:p>
          <a:p>
            <a:pPr lvl="1">
              <a:lnSpc>
                <a:spcPct val="124000"/>
              </a:lnSpc>
            </a:pPr>
            <a:r>
              <a:rPr lang="en-GB" dirty="0">
                <a:hlinkClick r:id="rId5">
                  <a:extLst>
                    <a:ext uri="{A12FA001-AC4F-418D-AE19-62706E023703}">
                      <ahyp:hlinkClr xmlns:ahyp="http://schemas.microsoft.com/office/drawing/2018/hyperlinkcolor" val="tx"/>
                    </a:ext>
                  </a:extLst>
                </a:hlinkClick>
              </a:rPr>
              <a:t>Access an Azure Data Lake Storage Gen2 account directly using the storage account access key</a:t>
            </a:r>
            <a:endParaRPr lang="en-NL" dirty="0"/>
          </a:p>
          <a:p>
            <a:pPr lvl="1">
              <a:lnSpc>
                <a:spcPct val="124000"/>
              </a:lnSpc>
            </a:pPr>
            <a:endParaRPr lang="en-NL" dirty="0"/>
          </a:p>
          <a:p>
            <a:pPr lvl="1">
              <a:lnSpc>
                <a:spcPct val="124000"/>
              </a:lnSpc>
            </a:pPr>
            <a:endParaRPr lang="en-NL" dirty="0"/>
          </a:p>
          <a:p>
            <a:pPr lvl="1">
              <a:lnSpc>
                <a:spcPct val="124000"/>
              </a:lnSpc>
            </a:pPr>
            <a:endParaRPr lang="en-NL" dirty="0"/>
          </a:p>
          <a:p>
            <a:pPr>
              <a:lnSpc>
                <a:spcPct val="124000"/>
              </a:lnSpc>
            </a:pPr>
            <a:r>
              <a:rPr lang="en-NL" dirty="0"/>
              <a:t>For production solutions you want the first option as it’s more secure and it allows one to mount the filesystem directly onto DBFS. However, for this tutorial we are going to use the last option as it’s quicker</a:t>
            </a:r>
          </a:p>
          <a:p>
            <a:pPr>
              <a:lnSpc>
                <a:spcPct val="124000"/>
              </a:lnSpc>
            </a:pPr>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3" name="Titel 2"/>
          <p:cNvSpPr>
            <a:spLocks noGrp="1"/>
          </p:cNvSpPr>
          <p:nvPr>
            <p:ph type="title"/>
          </p:nvPr>
        </p:nvSpPr>
        <p:spPr>
          <a:xfrm>
            <a:off x="317853" y="193337"/>
            <a:ext cx="7984772" cy="535944"/>
          </a:xfrm>
        </p:spPr>
        <p:txBody>
          <a:bodyPr/>
          <a:lstStyle/>
          <a:p>
            <a:r>
              <a:rPr lang="en-NL" dirty="0"/>
              <a:t>Access the filesystem from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56</a:t>
            </a:fld>
            <a:endParaRPr lang="nl-NL" dirty="0"/>
          </a:p>
        </p:txBody>
      </p:sp>
    </p:spTree>
    <p:extLst>
      <p:ext uri="{BB962C8B-B14F-4D97-AF65-F5344CB8AC3E}">
        <p14:creationId xmlns:p14="http://schemas.microsoft.com/office/powerpoint/2010/main" val="503640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a </a:t>
            </a:r>
            <a:r>
              <a:rPr lang="en-NL" dirty="0" err="1"/>
              <a:t>databricks</a:t>
            </a:r>
            <a:r>
              <a:rPr lang="en-NL" dirty="0"/>
              <a:t> access token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From </a:t>
            </a:r>
            <a:r>
              <a:rPr lang="en-NL" dirty="0" err="1"/>
              <a:t>databricks</a:t>
            </a:r>
            <a:r>
              <a:rPr lang="en-NL" dirty="0"/>
              <a:t>, click on your user icon &gt; user settings &gt; access tokens</a:t>
            </a:r>
          </a:p>
          <a:p>
            <a:r>
              <a:rPr lang="en-NL" dirty="0"/>
              <a:t>Click on “</a:t>
            </a:r>
            <a:r>
              <a:rPr lang="en-NL" b="1" dirty="0"/>
              <a:t>generate new token</a:t>
            </a:r>
            <a:r>
              <a:rPr lang="en-NL" dirty="0"/>
              <a:t>”. Add a comment and click on “</a:t>
            </a:r>
            <a:r>
              <a:rPr lang="en-NL" b="1" dirty="0"/>
              <a:t>generate</a:t>
            </a:r>
            <a:r>
              <a:rPr lang="en-NL" dirty="0"/>
              <a:t>”</a:t>
            </a:r>
          </a:p>
          <a:p>
            <a:r>
              <a:rPr lang="en-NL" dirty="0"/>
              <a:t>Write your access token somewhere as you can’t access it again</a:t>
            </a:r>
          </a:p>
          <a:p>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FAACC689-1531-419A-AF26-DD9A186F1908}"/>
              </a:ext>
            </a:extLst>
          </p:cNvPr>
          <p:cNvPicPr>
            <a:picLocks noChangeAspect="1"/>
          </p:cNvPicPr>
          <p:nvPr/>
        </p:nvPicPr>
        <p:blipFill>
          <a:blip r:embed="rId3"/>
          <a:stretch>
            <a:fillRect/>
          </a:stretch>
        </p:blipFill>
        <p:spPr>
          <a:xfrm>
            <a:off x="1151691" y="1775706"/>
            <a:ext cx="5573574" cy="1770699"/>
          </a:xfrm>
          <a:prstGeom prst="rect">
            <a:avLst/>
          </a:prstGeom>
        </p:spPr>
      </p:pic>
    </p:spTree>
    <p:extLst>
      <p:ext uri="{BB962C8B-B14F-4D97-AF65-F5344CB8AC3E}">
        <p14:creationId xmlns:p14="http://schemas.microsoft.com/office/powerpoint/2010/main" val="1172530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58</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Follow the steps described at:</a:t>
            </a:r>
          </a:p>
          <a:p>
            <a:pPr lvl="1"/>
            <a:r>
              <a:rPr lang="en-GB" dirty="0">
                <a:hlinkClick r:id="rId3"/>
              </a:rPr>
              <a:t>https://docs.microsoft.com/en-us/azure/databricks/scenarios/databricks-cli-from-azure-cloud-shell</a:t>
            </a:r>
            <a:endParaRPr lang="en-NL" dirty="0"/>
          </a:p>
          <a:p>
            <a:pPr marL="0" indent="0">
              <a:buNone/>
            </a:pPr>
            <a:r>
              <a:rPr lang="en-GB" dirty="0"/>
              <a:t>T</a:t>
            </a:r>
            <a:r>
              <a:rPr lang="en-NL" dirty="0"/>
              <a:t>o setup the </a:t>
            </a:r>
            <a:r>
              <a:rPr lang="en-NL" dirty="0" err="1"/>
              <a:t>databricks</a:t>
            </a:r>
            <a:r>
              <a:rPr lang="en-NL" dirty="0"/>
              <a:t> CLI to interact with </a:t>
            </a:r>
            <a:r>
              <a:rPr lang="en-NL" dirty="0" err="1"/>
              <a:t>databricks</a:t>
            </a:r>
            <a:r>
              <a:rPr lang="en-NL" dirty="0"/>
              <a:t> from command line</a:t>
            </a:r>
          </a:p>
          <a:p>
            <a:pPr marL="0" indent="0">
              <a:buNone/>
            </a:pPr>
            <a:endParaRPr lang="en-NL" dirty="0"/>
          </a:p>
          <a:p>
            <a:r>
              <a:rPr lang="en-NL" dirty="0"/>
              <a:t>Your </a:t>
            </a:r>
            <a:r>
              <a:rPr lang="en-NL" dirty="0" err="1"/>
              <a:t>databricks</a:t>
            </a:r>
            <a:r>
              <a:rPr lang="en-NL" dirty="0"/>
              <a:t> URL is listed on the front page of your </a:t>
            </a:r>
            <a:r>
              <a:rPr lang="en-NL" dirty="0" err="1"/>
              <a:t>databricks</a:t>
            </a:r>
            <a:r>
              <a:rPr lang="en-NL" dirty="0"/>
              <a:t> resource</a:t>
            </a:r>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6" name="Picture 5" descr="A screenshot of a cell phone&#10;&#10;Description automatically generated">
            <a:extLst>
              <a:ext uri="{FF2B5EF4-FFF2-40B4-BE49-F238E27FC236}">
                <a16:creationId xmlns:a16="http://schemas.microsoft.com/office/drawing/2014/main" id="{F272A38C-E4B6-4CDF-BAC9-AA3244689254}"/>
              </a:ext>
            </a:extLst>
          </p:cNvPr>
          <p:cNvPicPr>
            <a:picLocks noChangeAspect="1"/>
          </p:cNvPicPr>
          <p:nvPr/>
        </p:nvPicPr>
        <p:blipFill>
          <a:blip r:embed="rId4"/>
          <a:stretch>
            <a:fillRect/>
          </a:stretch>
        </p:blipFill>
        <p:spPr>
          <a:xfrm>
            <a:off x="1752108" y="2088003"/>
            <a:ext cx="5539495" cy="2062396"/>
          </a:xfrm>
          <a:prstGeom prst="rect">
            <a:avLst/>
          </a:prstGeom>
        </p:spPr>
      </p:pic>
      <p:sp>
        <p:nvSpPr>
          <p:cNvPr id="7" name="Arrow: Left 6">
            <a:extLst>
              <a:ext uri="{FF2B5EF4-FFF2-40B4-BE49-F238E27FC236}">
                <a16:creationId xmlns:a16="http://schemas.microsoft.com/office/drawing/2014/main" id="{D29F6838-63AC-4289-968A-1E064B07CAA9}"/>
              </a:ext>
            </a:extLst>
          </p:cNvPr>
          <p:cNvSpPr/>
          <p:nvPr/>
        </p:nvSpPr>
        <p:spPr>
          <a:xfrm>
            <a:off x="6894548" y="2383339"/>
            <a:ext cx="677274" cy="27384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2584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59</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Now we are going to create a secret using </a:t>
            </a:r>
            <a:r>
              <a:rPr lang="en-NL" dirty="0" err="1"/>
              <a:t>databricks</a:t>
            </a:r>
            <a:r>
              <a:rPr lang="en-NL" dirty="0"/>
              <a:t> secret CLI (</a:t>
            </a:r>
            <a:r>
              <a:rPr lang="en-GB" dirty="0">
                <a:hlinkClick r:id="rId3"/>
              </a:rPr>
              <a:t>https://docs.databricks.com/dev-tools/cli/index.html#secrets-cli</a:t>
            </a:r>
            <a:r>
              <a:rPr lang="en-NL" dirty="0"/>
              <a:t>)</a:t>
            </a:r>
          </a:p>
          <a:p>
            <a:r>
              <a:rPr lang="en-NL" dirty="0"/>
              <a:t>In your azure shell, do:</a:t>
            </a:r>
          </a:p>
          <a:p>
            <a:pPr marL="0" indent="0">
              <a:buNone/>
            </a:pPr>
            <a:r>
              <a:rPr lang="en-NL" b="0" i="0" dirty="0">
                <a:solidFill>
                  <a:srgbClr val="292929"/>
                </a:solidFill>
                <a:effectLst/>
                <a:latin typeface="Menlo"/>
              </a:rPr>
              <a:t>					</a:t>
            </a:r>
            <a:r>
              <a:rPr lang="en-GB" b="0" i="0" dirty="0" err="1">
                <a:solidFill>
                  <a:srgbClr val="292929"/>
                </a:solidFill>
                <a:effectLst/>
                <a:latin typeface="Menlo"/>
              </a:rPr>
              <a:t>databricks</a:t>
            </a:r>
            <a:r>
              <a:rPr lang="en-GB" b="0" i="0" dirty="0">
                <a:solidFill>
                  <a:srgbClr val="292929"/>
                </a:solidFill>
                <a:effectLst/>
                <a:latin typeface="Menlo"/>
              </a:rPr>
              <a:t> secrets create-scope --scope &lt;scope-name&gt;</a:t>
            </a:r>
            <a:r>
              <a:rPr lang="en-NL" b="0" i="0" dirty="0">
                <a:solidFill>
                  <a:srgbClr val="292929"/>
                </a:solidFill>
                <a:effectLst/>
                <a:latin typeface="Menlo"/>
              </a:rPr>
              <a:t> --initial-manage-principal users</a:t>
            </a:r>
            <a:br>
              <a:rPr lang="en-GB" dirty="0"/>
            </a:br>
            <a:r>
              <a:rPr lang="en-NL" dirty="0"/>
              <a:t>					</a:t>
            </a:r>
            <a:r>
              <a:rPr lang="en-GB" b="0" i="0" dirty="0" err="1">
                <a:solidFill>
                  <a:srgbClr val="292929"/>
                </a:solidFill>
                <a:effectLst/>
                <a:latin typeface="Menlo"/>
              </a:rPr>
              <a:t>databricks</a:t>
            </a:r>
            <a:r>
              <a:rPr lang="en-GB" b="0" i="0" dirty="0">
                <a:solidFill>
                  <a:srgbClr val="292929"/>
                </a:solidFill>
                <a:effectLst/>
                <a:latin typeface="Menlo"/>
              </a:rPr>
              <a:t> secrets put --scope &lt;scope-name&gt; --key &lt;key-name&gt; --string-value &lt;access-key&gt;</a:t>
            </a:r>
            <a:endParaRPr lang="en-NL" b="0" i="0" dirty="0">
              <a:solidFill>
                <a:srgbClr val="292929"/>
              </a:solidFill>
              <a:effectLst/>
              <a:latin typeface="Menlo"/>
            </a:endParaRPr>
          </a:p>
          <a:p>
            <a:pPr marL="0" indent="0">
              <a:buNone/>
            </a:pPr>
            <a:endParaRPr lang="en-NL" dirty="0"/>
          </a:p>
          <a:p>
            <a:r>
              <a:rPr lang="en-NL" dirty="0"/>
              <a:t>Here, scope-name and key-name you can fill in as you wish</a:t>
            </a:r>
          </a:p>
          <a:p>
            <a:r>
              <a:rPr lang="en-NL" dirty="0"/>
              <a:t>&lt;access-key&gt; should instead be the access key for your data lake. You can find that in the storage account page, under access keys (make sure to use one of the two ACCESS KEYS and not a CONNECTION STRING):</a:t>
            </a:r>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omputer&#10;&#10;Description automatically generated">
            <a:extLst>
              <a:ext uri="{FF2B5EF4-FFF2-40B4-BE49-F238E27FC236}">
                <a16:creationId xmlns:a16="http://schemas.microsoft.com/office/drawing/2014/main" id="{BE566971-88DB-4CC3-A12B-F81ADBEEEA8A}"/>
              </a:ext>
            </a:extLst>
          </p:cNvPr>
          <p:cNvPicPr>
            <a:picLocks noChangeAspect="1"/>
          </p:cNvPicPr>
          <p:nvPr/>
        </p:nvPicPr>
        <p:blipFill>
          <a:blip r:embed="rId4"/>
          <a:stretch>
            <a:fillRect/>
          </a:stretch>
        </p:blipFill>
        <p:spPr>
          <a:xfrm>
            <a:off x="1793404" y="2905342"/>
            <a:ext cx="5309419" cy="2044821"/>
          </a:xfrm>
          <a:prstGeom prst="rect">
            <a:avLst/>
          </a:prstGeom>
        </p:spPr>
      </p:pic>
      <p:sp>
        <p:nvSpPr>
          <p:cNvPr id="8" name="Arrow: Right 7">
            <a:extLst>
              <a:ext uri="{FF2B5EF4-FFF2-40B4-BE49-F238E27FC236}">
                <a16:creationId xmlns:a16="http://schemas.microsoft.com/office/drawing/2014/main" id="{2C06E198-9E9C-4021-8303-9F54F162EB9A}"/>
              </a:ext>
            </a:extLst>
          </p:cNvPr>
          <p:cNvSpPr/>
          <p:nvPr/>
        </p:nvSpPr>
        <p:spPr>
          <a:xfrm>
            <a:off x="1793404" y="4388989"/>
            <a:ext cx="719722"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0098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6</a:t>
            </a:fld>
            <a:endParaRPr lang="nl-NL" dirty="0"/>
          </a:p>
        </p:txBody>
      </p:sp>
      <p:pic>
        <p:nvPicPr>
          <p:cNvPr id="12" name="Picture 11" descr="A picture containing weapon&#10;&#10;Description automatically generated">
            <a:extLst>
              <a:ext uri="{FF2B5EF4-FFF2-40B4-BE49-F238E27FC236}">
                <a16:creationId xmlns:a16="http://schemas.microsoft.com/office/drawing/2014/main" id="{59BFE2C2-A356-4EFA-9FF1-A8748F4085FF}"/>
              </a:ext>
            </a:extLst>
          </p:cNvPr>
          <p:cNvPicPr>
            <a:picLocks noChangeAspect="1"/>
          </p:cNvPicPr>
          <p:nvPr/>
        </p:nvPicPr>
        <p:blipFill>
          <a:blip r:embed="rId2"/>
          <a:stretch>
            <a:fillRect/>
          </a:stretch>
        </p:blipFill>
        <p:spPr>
          <a:xfrm>
            <a:off x="2589811" y="0"/>
            <a:ext cx="3964377" cy="5143500"/>
          </a:xfrm>
          <a:prstGeom prst="rect">
            <a:avLst/>
          </a:prstGeom>
        </p:spPr>
      </p:pic>
    </p:spTree>
    <p:extLst>
      <p:ext uri="{BB962C8B-B14F-4D97-AF65-F5344CB8AC3E}">
        <p14:creationId xmlns:p14="http://schemas.microsoft.com/office/powerpoint/2010/main" val="407970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60</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731481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en-NL" dirty="0"/>
              <a:t>Appendix</a:t>
            </a:r>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61</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5475972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42A81-DBF7-EB41-8C43-EC07BB3A3F40}"/>
              </a:ext>
            </a:extLst>
          </p:cNvPr>
          <p:cNvSpPr>
            <a:spLocks noGrp="1"/>
          </p:cNvSpPr>
          <p:nvPr>
            <p:ph type="title"/>
          </p:nvPr>
        </p:nvSpPr>
        <p:spPr/>
        <p:txBody>
          <a:bodyPr/>
          <a:lstStyle/>
          <a:p>
            <a:r>
              <a:rPr lang="nl-NL" dirty="0"/>
              <a:t>Voeg hier de titel van de presentatie in, zoals hier</a:t>
            </a:r>
          </a:p>
        </p:txBody>
      </p:sp>
      <p:sp>
        <p:nvSpPr>
          <p:cNvPr id="3" name="Tijdelijke aanduiding voor tekst 2">
            <a:extLst>
              <a:ext uri="{FF2B5EF4-FFF2-40B4-BE49-F238E27FC236}">
                <a16:creationId xmlns:a16="http://schemas.microsoft.com/office/drawing/2014/main" id="{E677C783-9456-D345-A0A2-137062C66E4B}"/>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6" name="Tijdelijke aanduiding voor tekst 5">
            <a:extLst>
              <a:ext uri="{FF2B5EF4-FFF2-40B4-BE49-F238E27FC236}">
                <a16:creationId xmlns:a16="http://schemas.microsoft.com/office/drawing/2014/main" id="{2CE509B0-238E-934F-986E-19031B018310}"/>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9" name="Tijdelijke aanduiding voor afbeelding 8">
            <a:extLst>
              <a:ext uri="{FF2B5EF4-FFF2-40B4-BE49-F238E27FC236}">
                <a16:creationId xmlns:a16="http://schemas.microsoft.com/office/drawing/2014/main" id="{476A9094-EB7C-314B-BADE-A87559D97DF9}"/>
              </a:ext>
            </a:extLst>
          </p:cNvPr>
          <p:cNvPicPr>
            <a:picLocks noGrp="1" noChangeAspect="1"/>
          </p:cNvPicPr>
          <p:nvPr>
            <p:ph type="pic" sz="quarter" idx="14"/>
          </p:nvPr>
        </p:nvPicPr>
        <p:blipFill rotWithShape="1">
          <a:blip r:embed="rId2"/>
          <a:srcRect/>
          <a:stretch/>
        </p:blipFill>
        <p:spPr/>
      </p:pic>
    </p:spTree>
    <p:extLst>
      <p:ext uri="{BB962C8B-B14F-4D97-AF65-F5344CB8AC3E}">
        <p14:creationId xmlns:p14="http://schemas.microsoft.com/office/powerpoint/2010/main" val="1651827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Tijdelijke aanduiding voor afbeelding 10" descr="Afbeelding met persoon, buiten, meisje, staand&#10;&#10;Automatisch gegenereerde beschrijving">
            <a:extLst>
              <a:ext uri="{FF2B5EF4-FFF2-40B4-BE49-F238E27FC236}">
                <a16:creationId xmlns:a16="http://schemas.microsoft.com/office/drawing/2014/main" id="{AAB0021D-EF6B-7649-B100-7E3EABFF42C6}"/>
              </a:ext>
            </a:extLst>
          </p:cNvPr>
          <p:cNvPicPr>
            <a:picLocks noGrp="1" noChangeAspect="1"/>
          </p:cNvPicPr>
          <p:nvPr>
            <p:ph type="pic" sz="quarter" idx="15"/>
          </p:nvPr>
        </p:nvPicPr>
        <p:blipFill>
          <a:blip r:embed="rId2"/>
          <a:srcRect t="27224" b="27224"/>
          <a:stretch>
            <a:fillRect/>
          </a:stretch>
        </p:blipFill>
        <p:spPr/>
      </p:pic>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nl-NL" dirty="0"/>
              <a:t>Voeg hier de titel in, zoals hier</a:t>
            </a:r>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8" name="Tijdelijke aanduiding voor tekst 7">
            <a:extLst>
              <a:ext uri="{FF2B5EF4-FFF2-40B4-BE49-F238E27FC236}">
                <a16:creationId xmlns:a16="http://schemas.microsoft.com/office/drawing/2014/main" id="{3343702F-3887-8940-B1B9-769261634E75}"/>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3"/>
          <a:srcRect/>
          <a:stretch/>
        </p:blipFill>
        <p:spPr/>
      </p:pic>
    </p:spTree>
    <p:extLst>
      <p:ext uri="{BB962C8B-B14F-4D97-AF65-F5344CB8AC3E}">
        <p14:creationId xmlns:p14="http://schemas.microsoft.com/office/powerpoint/2010/main" val="3883962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CEF366-3986-3B43-87BD-2A118AFB5F17}"/>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BED8CF8C-AEA6-7C49-9BB4-22C57DA435A3}"/>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9EB88F61-7CAD-4544-87FF-E6429F05E761}"/>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DFC1C084-5889-C74F-A87E-2952ECDD84C5}"/>
              </a:ext>
            </a:extLst>
          </p:cNvPr>
          <p:cNvSpPr>
            <a:spLocks noGrp="1"/>
          </p:cNvSpPr>
          <p:nvPr>
            <p:ph type="sldNum" sz="quarter" idx="14"/>
          </p:nvPr>
        </p:nvSpPr>
        <p:spPr/>
        <p:txBody>
          <a:bodyPr/>
          <a:lstStyle/>
          <a:p>
            <a:fld id="{49004725-3891-F142-B776-4F4F06198762}" type="slidenum">
              <a:rPr lang="nl-NL" smtClean="0"/>
              <a:pPr/>
              <a:t>64</a:t>
            </a:fld>
            <a:endParaRPr lang="nl-NL" dirty="0"/>
          </a:p>
        </p:txBody>
      </p:sp>
      <p:pic>
        <p:nvPicPr>
          <p:cNvPr id="8" name="Tijdelijke aanduiding voor afbeelding 7">
            <a:extLst>
              <a:ext uri="{FF2B5EF4-FFF2-40B4-BE49-F238E27FC236}">
                <a16:creationId xmlns:a16="http://schemas.microsoft.com/office/drawing/2014/main" id="{48DC8AEC-0033-F34F-911D-4622070D8C63}"/>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918069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1E0D521A-3157-024D-B047-434BBB0DD64D}"/>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65</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484233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Dia met titel en tekstbullets</a:t>
            </a:r>
          </a:p>
        </p:txBody>
      </p:sp>
      <p:sp>
        <p:nvSpPr>
          <p:cNvPr id="4" name="Tijdelijke aanduiding voor tekst 3"/>
          <p:cNvSpPr>
            <a:spLocks noGrp="1"/>
          </p:cNvSpPr>
          <p:nvPr>
            <p:ph type="body" sz="quarter" idx="15"/>
          </p:nvPr>
        </p:nvSpPr>
        <p:spPr/>
        <p:txBody>
          <a:bodyPr/>
          <a:lstStyle/>
          <a:p>
            <a:r>
              <a:rPr lang="nl-NL" dirty="0"/>
              <a:t>Dit is een voorbeeld van een tekstslide. </a:t>
            </a:r>
          </a:p>
          <a:p>
            <a:r>
              <a:rPr lang="nl-NL" dirty="0"/>
              <a:t>De items moeten bestaan uit korte, bondige teksten.</a:t>
            </a:r>
          </a:p>
          <a:p>
            <a:r>
              <a:rPr lang="nl-NL" dirty="0"/>
              <a:t>En nog een item.</a:t>
            </a:r>
          </a:p>
          <a:p>
            <a:r>
              <a:rPr lang="nl-NL" dirty="0"/>
              <a:t>Ga zo maar door.</a:t>
            </a:r>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66</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a:t>Dia met een tabel</a:t>
            </a:r>
            <a:endParaRPr lang="nl-NL" dirty="0"/>
          </a:p>
        </p:txBody>
      </p:sp>
      <p:graphicFrame>
        <p:nvGraphicFramePr>
          <p:cNvPr id="7" name="Tijdelijke aanduiding voor inhoud 6"/>
          <p:cNvGraphicFramePr>
            <a:graphicFrameLocks noGrp="1"/>
          </p:cNvGraphicFramePr>
          <p:nvPr>
            <p:ph sz="quarter" idx="15"/>
            <p:extLst>
              <p:ext uri="{D42A27DB-BD31-4B8C-83A1-F6EECF244321}">
                <p14:modId xmlns:p14="http://schemas.microsoft.com/office/powerpoint/2010/main" val="2853701707"/>
              </p:ext>
            </p:extLst>
          </p:nvPr>
        </p:nvGraphicFramePr>
        <p:xfrm>
          <a:off x="323850" y="2103438"/>
          <a:ext cx="8496300" cy="1973580"/>
        </p:xfrm>
        <a:graphic>
          <a:graphicData uri="http://schemas.openxmlformats.org/drawingml/2006/table">
            <a:tbl>
              <a:tblPr firstRow="1" bandRow="1">
                <a:tableStyleId>{5C22544A-7EE6-4342-B048-85BDC9FD1C3A}</a:tableStyleId>
              </a:tblPr>
              <a:tblGrid>
                <a:gridCol w="1699260">
                  <a:extLst>
                    <a:ext uri="{9D8B030D-6E8A-4147-A177-3AD203B41FA5}">
                      <a16:colId xmlns:a16="http://schemas.microsoft.com/office/drawing/2014/main" val="20000"/>
                    </a:ext>
                  </a:extLst>
                </a:gridCol>
                <a:gridCol w="1699260">
                  <a:extLst>
                    <a:ext uri="{9D8B030D-6E8A-4147-A177-3AD203B41FA5}">
                      <a16:colId xmlns:a16="http://schemas.microsoft.com/office/drawing/2014/main" val="20001"/>
                    </a:ext>
                  </a:extLst>
                </a:gridCol>
                <a:gridCol w="1699260">
                  <a:extLst>
                    <a:ext uri="{9D8B030D-6E8A-4147-A177-3AD203B41FA5}">
                      <a16:colId xmlns:a16="http://schemas.microsoft.com/office/drawing/2014/main" val="20002"/>
                    </a:ext>
                  </a:extLst>
                </a:gridCol>
                <a:gridCol w="1699260">
                  <a:extLst>
                    <a:ext uri="{9D8B030D-6E8A-4147-A177-3AD203B41FA5}">
                      <a16:colId xmlns:a16="http://schemas.microsoft.com/office/drawing/2014/main" val="20003"/>
                    </a:ext>
                  </a:extLst>
                </a:gridCol>
                <a:gridCol w="1699260">
                  <a:extLst>
                    <a:ext uri="{9D8B030D-6E8A-4147-A177-3AD203B41FA5}">
                      <a16:colId xmlns:a16="http://schemas.microsoft.com/office/drawing/2014/main" val="20004"/>
                    </a:ext>
                  </a:extLst>
                </a:gridCol>
              </a:tblGrid>
              <a:tr h="278130">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
        <p:nvSpPr>
          <p:cNvPr id="8" name="Tijdelijke aanduiding voor voettekst 7"/>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67</a:t>
            </a:fld>
            <a:endParaRPr lang="nl-NL"/>
          </a:p>
        </p:txBody>
      </p:sp>
      <p:pic>
        <p:nvPicPr>
          <p:cNvPr id="5" name="Tijdelijke aanduiding voor afbeelding 4">
            <a:extLst>
              <a:ext uri="{FF2B5EF4-FFF2-40B4-BE49-F238E27FC236}">
                <a16:creationId xmlns:a16="http://schemas.microsoft.com/office/drawing/2014/main" id="{85F94ADA-2FA0-5E4A-9FD8-D5C30BBA3744}"/>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4051640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68</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69</a:t>
            </a:fld>
            <a:endParaRPr lang="nl-NL"/>
          </a:p>
        </p:txBody>
      </p:sp>
      <p:sp>
        <p:nvSpPr>
          <p:cNvPr id="7" name="Titel 6"/>
          <p:cNvSpPr>
            <a:spLocks noGrp="1"/>
          </p:cNvSpPr>
          <p:nvPr>
            <p:ph type="title"/>
          </p:nvPr>
        </p:nvSpPr>
        <p:spPr/>
        <p:txBody>
          <a:bodyPr/>
          <a:lstStyle/>
          <a:p>
            <a:r>
              <a:rPr lang="nl-NL"/>
              <a:t>Dia met twee tekstkolommen</a:t>
            </a:r>
            <a:endParaRPr lang="nl-NL" dirty="0"/>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graphicFrame>
        <p:nvGraphicFramePr>
          <p:cNvPr id="10" name="Tijdelijke aanduiding voor inhoud 6">
            <a:extLst>
              <a:ext uri="{FF2B5EF4-FFF2-40B4-BE49-F238E27FC236}">
                <a16:creationId xmlns:a16="http://schemas.microsoft.com/office/drawing/2014/main" id="{E7DBCEDF-4DAB-934F-AD84-C2853B538B27}"/>
              </a:ext>
            </a:extLst>
          </p:cNvPr>
          <p:cNvGraphicFramePr>
            <a:graphicFrameLocks/>
          </p:cNvGraphicFramePr>
          <p:nvPr/>
        </p:nvGraphicFramePr>
        <p:xfrm>
          <a:off x="4750420" y="2103437"/>
          <a:ext cx="4069730" cy="2412998"/>
        </p:xfrm>
        <a:graphic>
          <a:graphicData uri="http://schemas.openxmlformats.org/drawingml/2006/table">
            <a:tbl>
              <a:tblPr firstRow="1" bandRow="1">
                <a:tableStyleId>{5C22544A-7EE6-4342-B048-85BDC9FD1C3A}</a:tableStyleId>
              </a:tblPr>
              <a:tblGrid>
                <a:gridCol w="813946">
                  <a:extLst>
                    <a:ext uri="{9D8B030D-6E8A-4147-A177-3AD203B41FA5}">
                      <a16:colId xmlns:a16="http://schemas.microsoft.com/office/drawing/2014/main" val="20000"/>
                    </a:ext>
                  </a:extLst>
                </a:gridCol>
                <a:gridCol w="813946">
                  <a:extLst>
                    <a:ext uri="{9D8B030D-6E8A-4147-A177-3AD203B41FA5}">
                      <a16:colId xmlns:a16="http://schemas.microsoft.com/office/drawing/2014/main" val="20001"/>
                    </a:ext>
                  </a:extLst>
                </a:gridCol>
                <a:gridCol w="813946">
                  <a:extLst>
                    <a:ext uri="{9D8B030D-6E8A-4147-A177-3AD203B41FA5}">
                      <a16:colId xmlns:a16="http://schemas.microsoft.com/office/drawing/2014/main" val="20002"/>
                    </a:ext>
                  </a:extLst>
                </a:gridCol>
                <a:gridCol w="813946">
                  <a:extLst>
                    <a:ext uri="{9D8B030D-6E8A-4147-A177-3AD203B41FA5}">
                      <a16:colId xmlns:a16="http://schemas.microsoft.com/office/drawing/2014/main" val="20003"/>
                    </a:ext>
                  </a:extLst>
                </a:gridCol>
                <a:gridCol w="813946">
                  <a:extLst>
                    <a:ext uri="{9D8B030D-6E8A-4147-A177-3AD203B41FA5}">
                      <a16:colId xmlns:a16="http://schemas.microsoft.com/office/drawing/2014/main" val="20004"/>
                    </a:ext>
                  </a:extLst>
                </a:gridCol>
              </a:tblGrid>
              <a:tr h="344714">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1041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7</a:t>
            </a:fld>
            <a:endParaRPr lang="nl-NL" dirty="0"/>
          </a:p>
        </p:txBody>
      </p:sp>
      <p:pic>
        <p:nvPicPr>
          <p:cNvPr id="3" name="Picture 2" descr="A close up of a bird&#10;&#10;Description automatically generated">
            <a:extLst>
              <a:ext uri="{FF2B5EF4-FFF2-40B4-BE49-F238E27FC236}">
                <a16:creationId xmlns:a16="http://schemas.microsoft.com/office/drawing/2014/main" id="{D16CAF46-7375-49EE-BB1A-711E0DE98A4E}"/>
              </a:ext>
            </a:extLst>
          </p:cNvPr>
          <p:cNvPicPr>
            <a:picLocks noChangeAspect="1"/>
          </p:cNvPicPr>
          <p:nvPr/>
        </p:nvPicPr>
        <p:blipFill>
          <a:blip r:embed="rId2"/>
          <a:stretch>
            <a:fillRect/>
          </a:stretch>
        </p:blipFill>
        <p:spPr>
          <a:xfrm>
            <a:off x="2603824" y="0"/>
            <a:ext cx="3936352" cy="5143500"/>
          </a:xfrm>
          <a:prstGeom prst="rect">
            <a:avLst/>
          </a:prstGeom>
        </p:spPr>
      </p:pic>
    </p:spTree>
    <p:extLst>
      <p:ext uri="{BB962C8B-B14F-4D97-AF65-F5344CB8AC3E}">
        <p14:creationId xmlns:p14="http://schemas.microsoft.com/office/powerpoint/2010/main" val="4193652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70</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420913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71</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37341437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5"/>
          </p:nvPr>
        </p:nvSpPr>
        <p:spPr/>
        <p:txBody>
          <a:bodyPr/>
          <a:lstStyle/>
          <a:p>
            <a:fld id="{91727753-D472-D54D-89CA-B792B41E5512}" type="slidenum">
              <a:rPr lang="nl-NL" smtClean="0"/>
              <a:pPr/>
              <a:t>72</a:t>
            </a:fld>
            <a:endParaRPr lang="nl-NL"/>
          </a:p>
        </p:txBody>
      </p:sp>
      <p:pic>
        <p:nvPicPr>
          <p:cNvPr id="5" name="Tijdelijke aanduiding voor afbeelding 4">
            <a:extLst>
              <a:ext uri="{FF2B5EF4-FFF2-40B4-BE49-F238E27FC236}">
                <a16:creationId xmlns:a16="http://schemas.microsoft.com/office/drawing/2014/main" id="{9F7154C1-37D0-B347-B286-BD28C32A15B8}"/>
              </a:ext>
            </a:extLst>
          </p:cNvPr>
          <p:cNvPicPr>
            <a:picLocks noGrp="1" noChangeAspect="1"/>
          </p:cNvPicPr>
          <p:nvPr>
            <p:ph type="pic" sz="quarter" idx="19"/>
          </p:nvPr>
        </p:nvPicPr>
        <p:blipFill rotWithShape="1">
          <a:blip r:embed="rId2"/>
          <a:srcRect t="5439" b="5439"/>
          <a:stretch/>
        </p:blipFill>
        <p:spPr/>
      </p:pic>
      <p:pic>
        <p:nvPicPr>
          <p:cNvPr id="8" name="Tijdelijke aanduiding voor afbeelding 7" descr="Afbeelding met persoon, buiten, meisje, staand&#10;&#10;Automatisch gegenereerde beschrijving">
            <a:extLst>
              <a:ext uri="{FF2B5EF4-FFF2-40B4-BE49-F238E27FC236}">
                <a16:creationId xmlns:a16="http://schemas.microsoft.com/office/drawing/2014/main" id="{BBE136DB-BE88-7042-875C-C90384BDDA1E}"/>
              </a:ext>
            </a:extLst>
          </p:cNvPr>
          <p:cNvPicPr>
            <a:picLocks noGrp="1" noChangeAspect="1"/>
          </p:cNvPicPr>
          <p:nvPr>
            <p:ph type="pic" sz="quarter" idx="20"/>
          </p:nvPr>
        </p:nvPicPr>
        <p:blipFill rotWithShape="1">
          <a:blip r:embed="rId3"/>
          <a:srcRect t="33979" b="33979"/>
          <a:stretch/>
        </p:blipFill>
        <p:spPr/>
      </p:pic>
      <p:sp>
        <p:nvSpPr>
          <p:cNvPr id="6" name="Titel 5"/>
          <p:cNvSpPr>
            <a:spLocks noGrp="1"/>
          </p:cNvSpPr>
          <p:nvPr>
            <p:ph type="title"/>
          </p:nvPr>
        </p:nvSpPr>
        <p:spPr/>
        <p:txBody>
          <a:bodyPr/>
          <a:lstStyle/>
          <a:p>
            <a:r>
              <a:rPr lang="nl-NL" dirty="0"/>
              <a:t>Dia met twee sfeerfoto’s</a:t>
            </a:r>
          </a:p>
        </p:txBody>
      </p:sp>
      <p:sp>
        <p:nvSpPr>
          <p:cNvPr id="2" name="Tijdelijke aanduiding voor voettekst 1"/>
          <p:cNvSpPr>
            <a:spLocks noGrp="1"/>
          </p:cNvSpPr>
          <p:nvPr>
            <p:ph type="ftr" sz="quarter" idx="21"/>
          </p:nvPr>
        </p:nvSpPr>
        <p:spPr/>
        <p:txBody>
          <a:bodyPr/>
          <a:lstStyle/>
          <a:p>
            <a:r>
              <a:rPr lang="nl-NL"/>
              <a:t>Titel presentatie</a:t>
            </a:r>
            <a:endParaRPr lang="nl-NL" dirty="0"/>
          </a:p>
        </p:txBody>
      </p:sp>
      <p:pic>
        <p:nvPicPr>
          <p:cNvPr id="10" name="Tijdelijke aanduiding voor afbeelding 9">
            <a:extLst>
              <a:ext uri="{FF2B5EF4-FFF2-40B4-BE49-F238E27FC236}">
                <a16:creationId xmlns:a16="http://schemas.microsoft.com/office/drawing/2014/main" id="{5354B057-5C9D-3A42-90DA-F17003053C9C}"/>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1339557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0"/>
          </p:nvPr>
        </p:nvSpPr>
        <p:spPr/>
        <p:txBody>
          <a:bodyPr/>
          <a:lstStyle/>
          <a:p>
            <a:pPr>
              <a:defRPr/>
            </a:pPr>
            <a:r>
              <a:rPr lang="nl-NL"/>
              <a:t>Titel presentatie</a:t>
            </a:r>
          </a:p>
        </p:txBody>
      </p:sp>
      <p:sp>
        <p:nvSpPr>
          <p:cNvPr id="14339" name="Tijdelijke aanduiding voor dianummer 3"/>
          <p:cNvSpPr>
            <a:spLocks noGrp="1"/>
          </p:cNvSpPr>
          <p:nvPr>
            <p:ph type="sldNum" sz="quarter" idx="11"/>
          </p:nvPr>
        </p:nvSpPr>
        <p:spPr/>
        <p:txBody>
          <a:bodyPr/>
          <a:lstStyle/>
          <a:p>
            <a:fld id="{3C6483B9-6F3E-564A-9F20-3EC3DEBAB5EC}" type="slidenum">
              <a:rPr lang="nl-NL" smtClean="0"/>
              <a:pPr/>
              <a:t>73</a:t>
            </a:fld>
            <a:endParaRPr lang="nl-NL"/>
          </a:p>
        </p:txBody>
      </p:sp>
      <p:sp>
        <p:nvSpPr>
          <p:cNvPr id="3" name="Titel 2"/>
          <p:cNvSpPr>
            <a:spLocks noGrp="1"/>
          </p:cNvSpPr>
          <p:nvPr>
            <p:ph type="title"/>
          </p:nvPr>
        </p:nvSpPr>
        <p:spPr/>
        <p:txBody>
          <a:bodyPr/>
          <a:lstStyle/>
          <a:p>
            <a:r>
              <a:rPr lang="nl-NL" dirty="0"/>
              <a:t>Dia met foto’s op een witte achtergrond</a:t>
            </a:r>
          </a:p>
        </p:txBody>
      </p:sp>
      <p:pic>
        <p:nvPicPr>
          <p:cNvPr id="6" name="Tijdelijke aanduiding voor afbeelding 5">
            <a:extLst>
              <a:ext uri="{FF2B5EF4-FFF2-40B4-BE49-F238E27FC236}">
                <a16:creationId xmlns:a16="http://schemas.microsoft.com/office/drawing/2014/main" id="{4A0BACFB-4104-C04E-849C-5789012C7340}"/>
              </a:ext>
            </a:extLst>
          </p:cNvPr>
          <p:cNvPicPr>
            <a:picLocks noGrp="1" noChangeAspect="1"/>
          </p:cNvPicPr>
          <p:nvPr>
            <p:ph type="pic" sz="quarter" idx="14"/>
          </p:nvPr>
        </p:nvPicPr>
        <p:blipFill>
          <a:blip r:embed="rId2"/>
          <a:srcRect/>
          <a:stretch>
            <a:fillRect/>
          </a:stretch>
        </p:blipFill>
        <p:spPr/>
      </p:pic>
      <p:pic>
        <p:nvPicPr>
          <p:cNvPr id="9" name="Picture 4" descr="Logo Merced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85" y="2103438"/>
            <a:ext cx="1622627" cy="1497509"/>
          </a:xfrm>
          <a:prstGeom prst="rect">
            <a:avLst/>
          </a:prstGeom>
        </p:spPr>
      </p:pic>
      <p:pic>
        <p:nvPicPr>
          <p:cNvPr id="10" name="Picture 5" descr="Twitter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60" y="1979847"/>
            <a:ext cx="1790012" cy="1691283"/>
          </a:xfrm>
          <a:prstGeom prst="rect">
            <a:avLst/>
          </a:prstGeom>
        </p:spPr>
      </p:pic>
      <p:pic>
        <p:nvPicPr>
          <p:cNvPr id="11" name="Picture 6" descr="Logo Mc Donald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742" y="2103438"/>
            <a:ext cx="1460450" cy="146045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DA524DE-1CA1-EC4B-AC68-2C7A281C709A}"/>
              </a:ext>
            </a:extLst>
          </p:cNvPr>
          <p:cNvSpPr>
            <a:spLocks noGrp="1"/>
          </p:cNvSpPr>
          <p:nvPr>
            <p:ph type="title"/>
          </p:nvPr>
        </p:nvSpPr>
        <p:spPr/>
        <p:txBody>
          <a:bodyPr/>
          <a:lstStyle/>
          <a:p>
            <a:r>
              <a:rPr lang="nl-NL" dirty="0"/>
              <a:t>Bronvermelding</a:t>
            </a:r>
          </a:p>
        </p:txBody>
      </p:sp>
      <p:sp>
        <p:nvSpPr>
          <p:cNvPr id="3" name="Tijdelijke aanduiding voor tekst 2">
            <a:extLst>
              <a:ext uri="{FF2B5EF4-FFF2-40B4-BE49-F238E27FC236}">
                <a16:creationId xmlns:a16="http://schemas.microsoft.com/office/drawing/2014/main" id="{C051E96A-B418-514C-A87D-B4A3F3C6EB7F}"/>
              </a:ext>
            </a:extLst>
          </p:cNvPr>
          <p:cNvSpPr>
            <a:spLocks noGrp="1"/>
          </p:cNvSpPr>
          <p:nvPr>
            <p:ph type="body" sz="quarter" idx="13"/>
          </p:nvPr>
        </p:nvSpPr>
        <p:spPr/>
        <p:txBody>
          <a:bodyPr>
            <a:normAutofit/>
          </a:bodyPr>
          <a:lstStyle/>
          <a:p>
            <a:pPr marL="0" indent="0">
              <a:buNone/>
            </a:pPr>
            <a:r>
              <a:rPr lang="nl-NL" dirty="0"/>
              <a:t>Afbeelding 1. Uit: Geenen, M.-J. (2014). De reflectieve professional. Bussum: </a:t>
            </a:r>
            <a:r>
              <a:rPr lang="nl-NL" dirty="0" err="1"/>
              <a:t>Coutinho</a:t>
            </a:r>
            <a:endParaRPr lang="nl-NL" dirty="0"/>
          </a:p>
          <a:p>
            <a:pPr marL="0" indent="0">
              <a:buNone/>
            </a:pPr>
            <a:r>
              <a:rPr lang="nl-NL" dirty="0"/>
              <a:t>Afbeelding 2.</a:t>
            </a:r>
          </a:p>
          <a:p>
            <a:pPr marL="0" indent="0">
              <a:buNone/>
            </a:pPr>
            <a:r>
              <a:rPr lang="nl-NL" dirty="0"/>
              <a:t>Afbeelding 3. etc.</a:t>
            </a:r>
          </a:p>
          <a:p>
            <a:pPr marL="0" indent="0">
              <a:buNone/>
            </a:pPr>
            <a:r>
              <a:rPr lang="nl-NL" dirty="0"/>
              <a:t>Tekstfragment 1.</a:t>
            </a:r>
          </a:p>
          <a:p>
            <a:pPr marL="0" indent="0">
              <a:buNone/>
            </a:pPr>
            <a:r>
              <a:rPr lang="nl-NL" dirty="0"/>
              <a:t>Tekstfragment 2.</a:t>
            </a:r>
          </a:p>
          <a:p>
            <a:pPr marL="0" indent="0">
              <a:buNone/>
            </a:pPr>
            <a:r>
              <a:rPr lang="nl-NL" dirty="0"/>
              <a:t>Tekstfragment 3. etc.</a:t>
            </a:r>
          </a:p>
          <a:p>
            <a:pPr marL="0" indent="0">
              <a:buNone/>
            </a:pPr>
            <a:endParaRPr lang="nl-NL" dirty="0"/>
          </a:p>
          <a:p>
            <a:pPr marL="0" indent="0">
              <a:buNone/>
            </a:pPr>
            <a:r>
              <a:rPr lang="nl-NL" dirty="0"/>
              <a:t>Vragen over bronvermelding? Mail naar </a:t>
            </a:r>
            <a:r>
              <a:rPr lang="nl-NL" dirty="0" err="1"/>
              <a:t>auteursrecht@hva.nl</a:t>
            </a:r>
            <a:r>
              <a:rPr lang="nl-NL" dirty="0"/>
              <a:t>.</a:t>
            </a:r>
          </a:p>
        </p:txBody>
      </p:sp>
      <p:pic>
        <p:nvPicPr>
          <p:cNvPr id="5" name="Tijdelijke aanduiding voor afbeelding 4">
            <a:extLst>
              <a:ext uri="{FF2B5EF4-FFF2-40B4-BE49-F238E27FC236}">
                <a16:creationId xmlns:a16="http://schemas.microsoft.com/office/drawing/2014/main" id="{D18DC6AD-5854-E742-8C4A-858C4C8E9F7D}"/>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122943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5899F-8C06-9141-AFAB-0D0F9AB4AD12}"/>
              </a:ext>
            </a:extLst>
          </p:cNvPr>
          <p:cNvSpPr>
            <a:spLocks noGrp="1"/>
          </p:cNvSpPr>
          <p:nvPr>
            <p:ph type="title"/>
          </p:nvPr>
        </p:nvSpPr>
        <p:spPr/>
        <p:txBody>
          <a:bodyPr/>
          <a:lstStyle/>
          <a:p>
            <a:endParaRPr lang="nl-NL" dirty="0"/>
          </a:p>
        </p:txBody>
      </p:sp>
      <p:sp>
        <p:nvSpPr>
          <p:cNvPr id="3" name="Tijdelijke aanduiding voor tekst 2">
            <a:extLst>
              <a:ext uri="{FF2B5EF4-FFF2-40B4-BE49-F238E27FC236}">
                <a16:creationId xmlns:a16="http://schemas.microsoft.com/office/drawing/2014/main" id="{D2AE0567-D678-5744-A1F8-B1D1245B164B}"/>
              </a:ext>
            </a:extLst>
          </p:cNvPr>
          <p:cNvSpPr>
            <a:spLocks noGrp="1"/>
          </p:cNvSpPr>
          <p:nvPr>
            <p:ph type="body" sz="quarter" idx="13"/>
          </p:nvPr>
        </p:nvSpPr>
        <p:spPr/>
        <p:txBody>
          <a:bodyPr>
            <a:normAutofit lnSpcReduction="10000"/>
          </a:bodyPr>
          <a:lstStyle/>
          <a:p>
            <a:r>
              <a:rPr lang="nl-NL" dirty="0"/>
              <a:t>Afbeelding 1. Uit: Geenen, M.-J. (2014). De reflectieve professional. Bussum: </a:t>
            </a:r>
            <a:r>
              <a:rPr lang="nl-NL" dirty="0" err="1"/>
              <a:t>Coutinho</a:t>
            </a:r>
            <a:endParaRPr lang="nl-NL" dirty="0"/>
          </a:p>
          <a:p>
            <a:r>
              <a:rPr lang="nl-NL" dirty="0"/>
              <a:t>Afbeelding 2.</a:t>
            </a:r>
          </a:p>
          <a:p>
            <a:r>
              <a:rPr lang="nl-NL" dirty="0"/>
              <a:t>Afbeelding 3. etc.</a:t>
            </a:r>
          </a:p>
          <a:p>
            <a:r>
              <a:rPr lang="nl-NL" dirty="0"/>
              <a:t>Tekstfragment 1.</a:t>
            </a:r>
          </a:p>
          <a:p>
            <a:r>
              <a:rPr lang="nl-NL" dirty="0"/>
              <a:t>Tekstfragment 2.</a:t>
            </a:r>
          </a:p>
          <a:p>
            <a:r>
              <a:rPr lang="nl-NL" dirty="0"/>
              <a:t>Tekstfragment 3. etc.</a:t>
            </a:r>
          </a:p>
          <a:p>
            <a:endParaRPr lang="nl-NL" dirty="0"/>
          </a:p>
          <a:p>
            <a:r>
              <a:rPr lang="nl-NL" dirty="0"/>
              <a:t>Vragen over bronvermelding? Mail naar </a:t>
            </a:r>
            <a:r>
              <a:rPr lang="nl-NL" dirty="0" err="1"/>
              <a:t>auteursrecht@hva.nl</a:t>
            </a:r>
            <a:r>
              <a:rPr lang="nl-NL" dirty="0"/>
              <a:t>.</a:t>
            </a:r>
          </a:p>
          <a:p>
            <a:endParaRPr lang="nl-NL" dirty="0"/>
          </a:p>
        </p:txBody>
      </p:sp>
      <p:pic>
        <p:nvPicPr>
          <p:cNvPr id="6" name="Tijdelijke aanduiding voor afbeelding 5">
            <a:extLst>
              <a:ext uri="{FF2B5EF4-FFF2-40B4-BE49-F238E27FC236}">
                <a16:creationId xmlns:a16="http://schemas.microsoft.com/office/drawing/2014/main" id="{C2EF77DF-710B-9141-9958-F0CCE39E9143}"/>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54859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Apache Spark</a:t>
            </a:r>
            <a:endParaRPr lang="nl-NL" dirty="0"/>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en-NL" dirty="0"/>
              <a:t>What’s the buzz?</a:t>
            </a:r>
            <a:endParaRPr lang="nl-NL" dirty="0"/>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10" name="Picture Placeholder 9" descr="A picture containing fire&#10;&#10;Description automatically generated">
            <a:extLst>
              <a:ext uri="{FF2B5EF4-FFF2-40B4-BE49-F238E27FC236}">
                <a16:creationId xmlns:a16="http://schemas.microsoft.com/office/drawing/2014/main" id="{1A7C412A-7082-4E1B-8F1A-48E3E87D4982}"/>
              </a:ext>
            </a:extLst>
          </p:cNvPr>
          <p:cNvPicPr>
            <a:picLocks noGrp="1" noChangeAspect="1"/>
          </p:cNvPicPr>
          <p:nvPr>
            <p:ph type="pic" sz="quarter" idx="15"/>
          </p:nvPr>
        </p:nvPicPr>
        <p:blipFill>
          <a:blip r:embed="rId3"/>
          <a:srcRect l="10510" r="10510"/>
          <a:stretch>
            <a:fillRect/>
          </a:stretch>
        </p:blipFill>
        <p:spPr/>
      </p:pic>
    </p:spTree>
    <p:extLst>
      <p:ext uri="{BB962C8B-B14F-4D97-AF65-F5344CB8AC3E}">
        <p14:creationId xmlns:p14="http://schemas.microsoft.com/office/powerpoint/2010/main" val="19763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BD16-2F7E-4AA3-AA28-F06A66E405D2}"/>
              </a:ext>
            </a:extLst>
          </p:cNvPr>
          <p:cNvSpPr>
            <a:spLocks noGrp="1"/>
          </p:cNvSpPr>
          <p:nvPr>
            <p:ph type="title"/>
          </p:nvPr>
        </p:nvSpPr>
        <p:spPr>
          <a:xfrm>
            <a:off x="317853" y="193337"/>
            <a:ext cx="7984772" cy="1108357"/>
          </a:xfrm>
        </p:spPr>
        <p:txBody>
          <a:bodyPr/>
          <a:lstStyle/>
          <a:p>
            <a:r>
              <a:rPr lang="en-NL" dirty="0"/>
              <a:t>What is Spark?</a:t>
            </a:r>
          </a:p>
        </p:txBody>
      </p:sp>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2413000"/>
          </a:xfrm>
        </p:spPr>
        <p:txBody>
          <a:bodyPr/>
          <a:lstStyle/>
          <a:p>
            <a:r>
              <a:rPr lang="en-NL" dirty="0"/>
              <a:t>Apache Spark is a:</a:t>
            </a:r>
          </a:p>
          <a:p>
            <a:pPr marL="216000" lvl="1" indent="0">
              <a:buNone/>
            </a:pPr>
            <a:endParaRPr lang="en-NL" dirty="0"/>
          </a:p>
          <a:p>
            <a:pPr marL="216000" lvl="1" indent="0">
              <a:buNone/>
            </a:pPr>
            <a:endParaRPr lang="en-NL" dirty="0"/>
          </a:p>
          <a:p>
            <a:pPr marL="216000" lvl="1" indent="0">
              <a:buNone/>
            </a:pPr>
            <a:r>
              <a:rPr lang="en-NL" dirty="0"/>
              <a:t>“</a:t>
            </a:r>
            <a:r>
              <a:rPr lang="en-NL" b="1" dirty="0"/>
              <a:t>Unified</a:t>
            </a:r>
            <a:r>
              <a:rPr lang="en-NL" dirty="0"/>
              <a:t> </a:t>
            </a:r>
            <a:r>
              <a:rPr lang="en-NL" b="1" dirty="0"/>
              <a:t>computing engine</a:t>
            </a:r>
            <a:r>
              <a:rPr lang="en-NL" dirty="0"/>
              <a:t> and a set of </a:t>
            </a:r>
            <a:r>
              <a:rPr lang="en-NL" b="1" dirty="0"/>
              <a:t>libraries</a:t>
            </a:r>
            <a:r>
              <a:rPr lang="en-NL" dirty="0"/>
              <a:t> for </a:t>
            </a:r>
            <a:r>
              <a:rPr lang="en-NL" b="1" dirty="0"/>
              <a:t>parallel</a:t>
            </a:r>
            <a:r>
              <a:rPr lang="en-NL" dirty="0"/>
              <a:t> </a:t>
            </a:r>
            <a:r>
              <a:rPr lang="en-NL" b="1" dirty="0"/>
              <a:t>data processing </a:t>
            </a:r>
            <a:r>
              <a:rPr lang="en-NL" dirty="0"/>
              <a:t>on c</a:t>
            </a:r>
            <a:r>
              <a:rPr lang="en-GB" dirty="0"/>
              <a:t>o</a:t>
            </a:r>
            <a:r>
              <a:rPr lang="en-NL" dirty="0" err="1"/>
              <a:t>mputer</a:t>
            </a:r>
            <a:r>
              <a:rPr lang="en-NL" dirty="0"/>
              <a:t> clusters [...] Spark supports multiple widely used programming languages (Python, Java, Scala, R) [...] it includes </a:t>
            </a:r>
            <a:r>
              <a:rPr lang="en-NL" b="1" dirty="0"/>
              <a:t>libraries</a:t>
            </a:r>
            <a:r>
              <a:rPr lang="en-NL" dirty="0"/>
              <a:t> for diverse tasks ranging from SQL to streaming and </a:t>
            </a:r>
            <a:r>
              <a:rPr lang="en-NL" b="1" dirty="0"/>
              <a:t>machine learning</a:t>
            </a:r>
            <a:r>
              <a:rPr lang="en-NL" dirty="0"/>
              <a:t>, and </a:t>
            </a:r>
            <a:r>
              <a:rPr lang="en-NL" b="1" dirty="0"/>
              <a:t>runs anywhere</a:t>
            </a:r>
            <a:r>
              <a:rPr lang="en-NL" dirty="0"/>
              <a:t> from a laptop to a cluster of thousands of servers” (Spark, </a:t>
            </a:r>
            <a:r>
              <a:rPr lang="en-NL" i="1" dirty="0"/>
              <a:t>The Definitive Guide</a:t>
            </a:r>
            <a:r>
              <a:rPr lang="en-NL" dirty="0"/>
              <a:t>)</a:t>
            </a:r>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9</a:t>
            </a:fld>
            <a:endParaRPr lang="nl-NL" dirty="0"/>
          </a:p>
        </p:txBody>
      </p:sp>
      <p:pic>
        <p:nvPicPr>
          <p:cNvPr id="6146" name="Picture 2">
            <a:extLst>
              <a:ext uri="{FF2B5EF4-FFF2-40B4-BE49-F238E27FC236}">
                <a16:creationId xmlns:a16="http://schemas.microsoft.com/office/drawing/2014/main" id="{6B54E04D-D0E3-472E-A08B-70E94B45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198" y="3077882"/>
            <a:ext cx="1622083" cy="84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693331"/>
      </p:ext>
    </p:extLst>
  </p:cSld>
  <p:clrMapOvr>
    <a:masterClrMapping/>
  </p:clrMapOvr>
</p:sld>
</file>

<file path=ppt/theme/theme1.xml><?xml version="1.0" encoding="utf-8"?>
<a:theme xmlns:a="http://schemas.openxmlformats.org/drawingml/2006/main" name="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corporate-algemeen-ppt-breed" id="{EBF1296F-3072-43FC-9568-6A30F1403BE2}" vid="{37B5CA8C-BDEB-454C-A93A-1513A318161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sjabloon-corporate-algemeen-ppt-breed</Template>
  <TotalTime>7813</TotalTime>
  <Words>6102</Words>
  <Application>Microsoft Office PowerPoint</Application>
  <PresentationFormat>On-screen Show (16:9)</PresentationFormat>
  <Paragraphs>920</Paragraphs>
  <Slides>75</Slides>
  <Notes>43</Notes>
  <HiddenSlides>16</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0" baseType="lpstr">
      <vt:lpstr>Arial</vt:lpstr>
      <vt:lpstr>Calibri</vt:lpstr>
      <vt:lpstr>Menlo</vt:lpstr>
      <vt:lpstr>SJABLOON Corporate Algemeen ppt - nieuwe huisstijl - titel + volg</vt:lpstr>
      <vt:lpstr>Document</vt:lpstr>
      <vt:lpstr>Introduction to Apache Spark</vt:lpstr>
      <vt:lpstr>Introduction</vt:lpstr>
      <vt:lpstr>Table of Contents – Part 1</vt:lpstr>
      <vt:lpstr>Table of Contents – Part 2</vt:lpstr>
      <vt:lpstr>Repository</vt:lpstr>
      <vt:lpstr>PowerPoint Presentation</vt:lpstr>
      <vt:lpstr>PowerPoint Presentation</vt:lpstr>
      <vt:lpstr>Apache Spark</vt:lpstr>
      <vt:lpstr>What is Spark?</vt:lpstr>
      <vt:lpstr>Why Parallel Data Processing?</vt:lpstr>
      <vt:lpstr>Why Parallel Data Processing?</vt:lpstr>
      <vt:lpstr>PowerPoint Presentation</vt:lpstr>
      <vt:lpstr>     vs RDBMS</vt:lpstr>
      <vt:lpstr>Spark use cases</vt:lpstr>
      <vt:lpstr>When to use Spark?</vt:lpstr>
      <vt:lpstr>Spark at Funda</vt:lpstr>
      <vt:lpstr>Spark ETL for DS development</vt:lpstr>
      <vt:lpstr>When to use Spark?</vt:lpstr>
      <vt:lpstr>Spark on Azure databricks</vt:lpstr>
      <vt:lpstr>Create the azure data lake</vt:lpstr>
      <vt:lpstr>Create the azure data lake</vt:lpstr>
      <vt:lpstr>Create the azure data lake</vt:lpstr>
      <vt:lpstr>Create the file system</vt:lpstr>
      <vt:lpstr>Create the folders</vt:lpstr>
      <vt:lpstr>Upload data on the data lake</vt:lpstr>
      <vt:lpstr>Spark origins – Hadoop mapreduce</vt:lpstr>
      <vt:lpstr>Why Apache Spark?</vt:lpstr>
      <vt:lpstr>Why Apache Spark?</vt:lpstr>
      <vt:lpstr>Spark components</vt:lpstr>
      <vt:lpstr>Spark toolset</vt:lpstr>
      <vt:lpstr>Dataframes</vt:lpstr>
      <vt:lpstr>Immutability</vt:lpstr>
      <vt:lpstr>Transformations</vt:lpstr>
      <vt:lpstr>Actions</vt:lpstr>
      <vt:lpstr>Narrow transformations</vt:lpstr>
      <vt:lpstr>Wide transformations</vt:lpstr>
      <vt:lpstr>Columns and rows</vt:lpstr>
      <vt:lpstr>Spark applications</vt:lpstr>
      <vt:lpstr>Anatomy of a spark application</vt:lpstr>
      <vt:lpstr>Driver, executors, manager</vt:lpstr>
      <vt:lpstr>Executor configuration</vt:lpstr>
      <vt:lpstr>Executor configuration - tiny</vt:lpstr>
      <vt:lpstr>Executor configuration - chubby</vt:lpstr>
      <vt:lpstr>Executor configuration - balanced</vt:lpstr>
      <vt:lpstr>Submitting a spark application</vt:lpstr>
      <vt:lpstr>Submitting a spark application</vt:lpstr>
      <vt:lpstr>Launching the cluster</vt:lpstr>
      <vt:lpstr>Running the code</vt:lpstr>
      <vt:lpstr>From logical to physical plan</vt:lpstr>
      <vt:lpstr>Transformations and actions</vt:lpstr>
      <vt:lpstr>Pipelining</vt:lpstr>
      <vt:lpstr>Spark shuffle joins</vt:lpstr>
      <vt:lpstr>Spark broadcast joins</vt:lpstr>
      <vt:lpstr>Some design principles</vt:lpstr>
      <vt:lpstr>Access the filesystem from DB</vt:lpstr>
      <vt:lpstr>Access the filesystem from databricks</vt:lpstr>
      <vt:lpstr>Create a databricks access token</vt:lpstr>
      <vt:lpstr>Setup the secrets in databricks</vt:lpstr>
      <vt:lpstr>Setup the secrets in databricks</vt:lpstr>
      <vt:lpstr>Dia met twee tekstkolommen</vt:lpstr>
      <vt:lpstr>Appendix</vt:lpstr>
      <vt:lpstr>Voeg hier de titel van de presentatie in, zoals hier</vt:lpstr>
      <vt:lpstr>Voeg hier de titel in, zoals hier</vt:lpstr>
      <vt:lpstr>Dit is een titeldia, voor een hoofdstuk bijvoorbeeld</vt:lpstr>
      <vt:lpstr>Dit is een titeldia, voor een hoofdstuk bijvoorbeeld</vt:lpstr>
      <vt:lpstr>Dia met titel en tekstbullets</vt:lpstr>
      <vt:lpstr>Dia met een tabel</vt:lpstr>
      <vt:lpstr>Dia met twee tekstkolommen</vt:lpstr>
      <vt:lpstr>Dia met twee tekstkolommen</vt:lpstr>
      <vt:lpstr>Dia met sfeerfoto</vt:lpstr>
      <vt:lpstr>Dia met sfeerfoto</vt:lpstr>
      <vt:lpstr>Dia met twee sfeerfoto’s</vt:lpstr>
      <vt:lpstr>Dia met foto’s op een witte achtergrond</vt:lpstr>
      <vt:lpstr>Bronvermelding</vt:lpstr>
      <vt:lpstr>PowerPoint Presentation</vt:lpstr>
    </vt:vector>
  </TitlesOfParts>
  <Company>Hogeschool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Voorbeeld powerpoint</dc:title>
  <dc:creator>Anita Bode</dc:creator>
  <cp:keywords>Presentatie corporate algemeen breed</cp:keywords>
  <cp:lastModifiedBy>Riccardo Pinosio_c</cp:lastModifiedBy>
  <cp:revision>63</cp:revision>
  <dcterms:created xsi:type="dcterms:W3CDTF">2018-09-27T14:25:52Z</dcterms:created>
  <dcterms:modified xsi:type="dcterms:W3CDTF">2020-10-30T11:10:38Z</dcterms:modified>
  <cp:category/>
</cp:coreProperties>
</file>